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1" r:id="rId7"/>
    <p:sldId id="265" r:id="rId8"/>
    <p:sldId id="266" r:id="rId9"/>
    <p:sldId id="263" r:id="rId10"/>
    <p:sldId id="264" r:id="rId11"/>
    <p:sldId id="267" r:id="rId12"/>
    <p:sldId id="268" r:id="rId13"/>
    <p:sldId id="269" r:id="rId14"/>
    <p:sldId id="270" r:id="rId15"/>
    <p:sldId id="277" r:id="rId16"/>
    <p:sldId id="271" r:id="rId17"/>
    <p:sldId id="272" r:id="rId18"/>
    <p:sldId id="278" r:id="rId19"/>
    <p:sldId id="273" r:id="rId20"/>
    <p:sldId id="274" r:id="rId21"/>
    <p:sldId id="275" r:id="rId22"/>
    <p:sldId id="276"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6" d="100"/>
          <a:sy n="116" d="100"/>
        </p:scale>
        <p:origin x="336" y="108"/>
      </p:cViewPr>
      <p:guideLst>
        <p:guide orient="horz" pos="219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customXml" Target="../customXml/item1.xml"/><Relationship Id="rId27" Type="http://schemas.openxmlformats.org/officeDocument/2006/relationships/customXmlProps" Target="../customXml/itemProps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5" name="副标题 3074"/>
          <p:cNvSpPr>
            <a:spLocks noGrp="1"/>
          </p:cNvSpPr>
          <p:nvPr/>
        </p:nvSpPr>
        <p:spPr>
          <a:xfrm>
            <a:off x="-1116330" y="45085"/>
            <a:ext cx="5804535" cy="429895"/>
          </a:xfrm>
          <a:prstGeom prst="rect">
            <a:avLst/>
          </a:prstGeom>
          <a:noFill/>
          <a:ln w="9525">
            <a:noFill/>
          </a:ln>
        </p:spPr>
        <p:txBody>
          <a:bodyPr/>
          <a:lstStyle>
            <a:lvl1pPr marL="0" lvl="0" indent="0" algn="ctr" defTabSz="914400" eaLnBrk="1" fontAlgn="base" latinLnBrk="0" hangingPunct="1">
              <a:lnSpc>
                <a:spcPct val="100000"/>
              </a:lnSpc>
              <a:spcBef>
                <a:spcPct val="20000"/>
              </a:spcBef>
              <a:spcAft>
                <a:spcPct val="0"/>
              </a:spcAft>
              <a:buNone/>
              <a:defRPr sz="1800" b="0" i="0" u="none" kern="1200" baseline="0">
                <a:solidFill>
                  <a:schemeClr val="tx1"/>
                </a:solidFill>
                <a:latin typeface="+mn-lt"/>
                <a:ea typeface="+mn-ea"/>
                <a:cs typeface="+mn-cs"/>
              </a:defRPr>
            </a:lvl1pPr>
            <a:lvl2pPr marL="342900" lvl="1" indent="0" algn="ctr" defTabSz="914400" eaLnBrk="1" fontAlgn="base" latinLnBrk="0" hangingPunct="1">
              <a:lnSpc>
                <a:spcPct val="100000"/>
              </a:lnSpc>
              <a:spcBef>
                <a:spcPct val="20000"/>
              </a:spcBef>
              <a:spcAft>
                <a:spcPct val="0"/>
              </a:spcAft>
              <a:buNone/>
              <a:defRPr sz="1500" b="0" i="0" u="none" kern="1200" baseline="0">
                <a:solidFill>
                  <a:schemeClr val="tx1"/>
                </a:solidFill>
                <a:latin typeface="+mn-lt"/>
                <a:ea typeface="+mn-ea"/>
                <a:cs typeface="+mn-cs"/>
              </a:defRPr>
            </a:lvl2pPr>
            <a:lvl3pPr marL="685800" lvl="2" indent="0" algn="ctr" defTabSz="914400" eaLnBrk="1" fontAlgn="base" latinLnBrk="0" hangingPunct="1">
              <a:lnSpc>
                <a:spcPct val="100000"/>
              </a:lnSpc>
              <a:spcBef>
                <a:spcPct val="20000"/>
              </a:spcBef>
              <a:spcAft>
                <a:spcPct val="0"/>
              </a:spcAft>
              <a:buNone/>
              <a:defRPr sz="1350" b="0" i="0" u="none" kern="1200" baseline="0">
                <a:solidFill>
                  <a:schemeClr val="tx1"/>
                </a:solidFill>
                <a:latin typeface="+mn-lt"/>
                <a:ea typeface="+mn-ea"/>
                <a:cs typeface="+mn-cs"/>
              </a:defRPr>
            </a:lvl3pPr>
            <a:lvl4pPr marL="1028700" lvl="3"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4pPr>
            <a:lvl5pPr marL="1371600" lvl="4"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5pPr>
            <a:lvl6pPr marL="1714500" lvl="5"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6pPr>
            <a:lvl7pPr marL="2057400" lvl="6"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7pPr>
            <a:lvl8pPr marL="2400300" lvl="7"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8pPr>
            <a:lvl9pPr marL="2743200" lvl="8" indent="0" algn="ctr" defTabSz="914400" eaLnBrk="1" fontAlgn="base" latinLnBrk="0" hangingPunct="1">
              <a:lnSpc>
                <a:spcPct val="100000"/>
              </a:lnSpc>
              <a:spcBef>
                <a:spcPct val="20000"/>
              </a:spcBef>
              <a:spcAft>
                <a:spcPct val="0"/>
              </a:spcAft>
              <a:buNone/>
              <a:defRPr sz="1200" b="0" i="0" u="none" kern="1200" baseline="0">
                <a:solidFill>
                  <a:schemeClr val="tx1"/>
                </a:solidFill>
                <a:latin typeface="+mn-lt"/>
                <a:ea typeface="+mn-ea"/>
                <a:cs typeface="+mn-cs"/>
              </a:defRPr>
            </a:lvl9pPr>
          </a:lstStyle>
          <a:p>
            <a:pPr defTabSz="914400">
              <a:buClrTx/>
              <a:buSzTx/>
              <a:buFontTx/>
            </a:pPr>
            <a:r>
              <a:rPr lang="en-US" altLang="zh-CN" sz="2400" kern="1200" baseline="0">
                <a:latin typeface="Times New Roman" panose="02020603050405020304" charset="0"/>
                <a:ea typeface="宋体" panose="02010600030101010101" pitchFamily="2" charset="-122"/>
                <a:cs typeface="Times New Roman" panose="02020603050405020304" charset="0"/>
              </a:rPr>
              <a:t>SIST_SI100B_RoboWriter</a:t>
            </a:r>
            <a:endParaRPr lang="en-US" altLang="zh-CN" sz="2400" kern="1200" baseline="0">
              <a:latin typeface="Times New Roman" panose="02020603050405020304" charset="0"/>
              <a:ea typeface="宋体" panose="02010600030101010101" pitchFamily="2" charset="-122"/>
              <a:cs typeface="Times New Roman" panose="02020603050405020304" charset="0"/>
            </a:endParaRPr>
          </a:p>
        </p:txBody>
      </p:sp>
      <p:sp>
        <p:nvSpPr>
          <p:cNvPr id="3074" name="标题 3073"/>
          <p:cNvSpPr>
            <a:spLocks noGrp="1"/>
          </p:cNvSpPr>
          <p:nvPr/>
        </p:nvSpPr>
        <p:spPr>
          <a:xfrm>
            <a:off x="2209800" y="1341120"/>
            <a:ext cx="7772400" cy="1470025"/>
          </a:xfrm>
          <a:prstGeom prst="rect">
            <a:avLst/>
          </a:prstGeom>
          <a:noFill/>
          <a:ln w="9525">
            <a:noFill/>
          </a:ln>
        </p:spPr>
        <p:txBody>
          <a:bodyPr anchor="ctr" anchorCtr="0"/>
          <a:lstStyle>
            <a:lvl1pPr marL="0" lvl="0" indent="0" algn="ctr" defTabSz="914400" eaLnBrk="1" fontAlgn="base" latinLnBrk="0" hangingPunct="1">
              <a:lnSpc>
                <a:spcPct val="100000"/>
              </a:lnSpc>
              <a:spcBef>
                <a:spcPct val="0"/>
              </a:spcBef>
              <a:spcAft>
                <a:spcPct val="0"/>
              </a:spcAft>
              <a:buNone/>
              <a:defRPr sz="4500" b="0" i="0" u="none" kern="1200" baseline="0">
                <a:solidFill>
                  <a:schemeClr val="tx2"/>
                </a:solidFill>
                <a:latin typeface="+mj-lt"/>
                <a:ea typeface="+mj-ea"/>
                <a:cs typeface="+mj-cs"/>
              </a:defRPr>
            </a:lvl1pPr>
          </a:lstStyle>
          <a:p>
            <a:pPr algn="ctr" defTabSz="914400">
              <a:buClrTx/>
              <a:buSzTx/>
              <a:buFontTx/>
              <a:buNone/>
            </a:pPr>
            <a:r>
              <a:rPr lang="en-US" sz="4400" b="1" kern="1200" baseline="0">
                <a:solidFill>
                  <a:schemeClr val="tx1"/>
                </a:solidFill>
                <a:latin typeface="Arial" panose="020B0604020202020204" pitchFamily="34" charset="0"/>
                <a:ea typeface="宋体" panose="02010600030101010101" pitchFamily="2" charset="-122"/>
                <a:cs typeface="Arial" panose="020B0604020202020204" pitchFamily="34" charset="0"/>
              </a:rPr>
              <a:t>Project R</a:t>
            </a:r>
            <a:r>
              <a:rPr lang="en-US" sz="4400" b="1" kern="1200" baseline="0">
                <a:solidFill>
                  <a:schemeClr val="tx1"/>
                </a:solidFill>
                <a:latin typeface="Arial" panose="020B0604020202020204" pitchFamily="34" charset="0"/>
                <a:ea typeface="宋体" panose="02010600030101010101" pitchFamily="2" charset="-122"/>
                <a:cs typeface="Arial" panose="020B0604020202020204" pitchFamily="34" charset="0"/>
              </a:rPr>
              <a:t>eport</a:t>
            </a:r>
            <a:endParaRPr lang="en-US" sz="4400" b="1" kern="1200" baseline="0">
              <a:solidFill>
                <a:schemeClr val="tx1"/>
              </a:solidFill>
              <a:latin typeface="Arial" panose="020B0604020202020204" pitchFamily="34" charset="0"/>
              <a:ea typeface="宋体" panose="02010600030101010101" pitchFamily="2" charset="-122"/>
              <a:cs typeface="Arial" panose="020B0604020202020204" pitchFamily="34" charset="0"/>
            </a:endParaRPr>
          </a:p>
        </p:txBody>
      </p:sp>
      <p:sp>
        <p:nvSpPr>
          <p:cNvPr id="5" name="文本框 4"/>
          <p:cNvSpPr txBox="1"/>
          <p:nvPr/>
        </p:nvSpPr>
        <p:spPr>
          <a:xfrm>
            <a:off x="3896360" y="3861435"/>
            <a:ext cx="4399280" cy="368300"/>
          </a:xfrm>
          <a:prstGeom prst="rect">
            <a:avLst/>
          </a:prstGeom>
          <a:noFill/>
        </p:spPr>
        <p:txBody>
          <a:bodyPr wrap="square" rtlCol="0">
            <a:spAutoFit/>
          </a:bodyPr>
          <a:p>
            <a:r>
              <a:rPr lang="zh-CN" altLang="en-US"/>
              <a:t>丁宁</a:t>
            </a:r>
            <a:r>
              <a:rPr lang="en-US" altLang="zh-CN"/>
              <a:t> </a:t>
            </a:r>
            <a:r>
              <a:rPr lang="zh-CN" altLang="en-US"/>
              <a:t>姜泊含</a:t>
            </a:r>
            <a:r>
              <a:rPr lang="en-US" altLang="zh-CN"/>
              <a:t> </a:t>
            </a:r>
            <a:r>
              <a:rPr lang="zh-CN" altLang="en-US"/>
              <a:t>马睿奕</a:t>
            </a:r>
            <a:r>
              <a:rPr lang="en-US" altLang="zh-CN"/>
              <a:t>               Group ID</a:t>
            </a:r>
            <a:r>
              <a:rPr lang="zh-CN" altLang="en-US"/>
              <a:t>：</a:t>
            </a:r>
            <a:r>
              <a:rPr lang="en-US" altLang="zh-CN"/>
              <a:t>2</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5" name="文本框 4"/>
          <p:cNvSpPr txBox="1"/>
          <p:nvPr/>
        </p:nvSpPr>
        <p:spPr>
          <a:xfrm>
            <a:off x="310515" y="460375"/>
            <a:ext cx="9819005" cy="1014730"/>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Visualization tools(</a:t>
            </a:r>
            <a:r>
              <a:rPr lang="en-US" altLang="zh-CN" sz="2400" b="1">
                <a:sym typeface="+mn-ea"/>
              </a:rPr>
              <a:t>Character_maker)</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In order to make the output of the coordinates more intuitive and make debugging easier, we used the visualization tool </a:t>
            </a:r>
            <a:r>
              <a:rPr lang="en-US" altLang="zh-CN" i="1" u="sng">
                <a:latin typeface="Arial" panose="020B0604020202020204" pitchFamily="34" charset="0"/>
                <a:cs typeface="Arial" panose="020B0604020202020204" pitchFamily="34" charset="0"/>
              </a:rPr>
              <a:t>Matplotlib.</a:t>
            </a:r>
            <a:endParaRPr lang="en-US" altLang="zh-CN" i="1" u="sng">
              <a:latin typeface="Arial" panose="020B0604020202020204" pitchFamily="34" charset="0"/>
              <a:cs typeface="Arial" panose="020B0604020202020204" pitchFamily="34" charset="0"/>
            </a:endParaRPr>
          </a:p>
        </p:txBody>
      </p:sp>
      <p:pic>
        <p:nvPicPr>
          <p:cNvPr id="4" name="图片 3"/>
          <p:cNvPicPr>
            <a:picLocks noChangeAspect="1"/>
          </p:cNvPicPr>
          <p:nvPr/>
        </p:nvPicPr>
        <p:blipFill>
          <a:blip r:embed="rId1"/>
          <a:stretch>
            <a:fillRect/>
          </a:stretch>
        </p:blipFill>
        <p:spPr>
          <a:xfrm>
            <a:off x="133985" y="1428750"/>
            <a:ext cx="4893310" cy="5289550"/>
          </a:xfrm>
          <a:prstGeom prst="rect">
            <a:avLst/>
          </a:prstGeom>
        </p:spPr>
      </p:pic>
      <p:pic>
        <p:nvPicPr>
          <p:cNvPr id="8" name="图片 7"/>
          <p:cNvPicPr>
            <a:picLocks noChangeAspect="1"/>
          </p:cNvPicPr>
          <p:nvPr/>
        </p:nvPicPr>
        <p:blipFill>
          <a:blip r:embed="rId2"/>
          <a:stretch>
            <a:fillRect/>
          </a:stretch>
        </p:blipFill>
        <p:spPr>
          <a:xfrm>
            <a:off x="6188075" y="1428750"/>
            <a:ext cx="4883150" cy="2065020"/>
          </a:xfrm>
          <a:prstGeom prst="rect">
            <a:avLst/>
          </a:prstGeom>
        </p:spPr>
      </p:pic>
      <p:sp>
        <p:nvSpPr>
          <p:cNvPr id="7" name="文本框 6"/>
          <p:cNvSpPr txBox="1"/>
          <p:nvPr/>
        </p:nvSpPr>
        <p:spPr>
          <a:xfrm>
            <a:off x="6206490" y="3872865"/>
            <a:ext cx="4908550" cy="2584450"/>
          </a:xfrm>
          <a:prstGeom prst="rect">
            <a:avLst/>
          </a:prstGeom>
          <a:noFill/>
        </p:spPr>
        <p:txBody>
          <a:bodyPr wrap="square" rtlCol="0">
            <a:spAutoFit/>
          </a:bodyPr>
          <a:p>
            <a:r>
              <a:rPr lang="en-US" altLang="zh-CN"/>
              <a:t>The output of this program consists of three items: the original grayscale image(left), the reconstructed contour point image(middle), and the dot matrix cloud map(right). </a:t>
            </a:r>
            <a:endParaRPr lang="en-US" altLang="zh-CN"/>
          </a:p>
          <a:p>
            <a:r>
              <a:rPr lang="en-US" altLang="zh-CN"/>
              <a:t>They are respectively used to verify: </a:t>
            </a:r>
            <a:endParaRPr lang="en-US" altLang="zh-CN"/>
          </a:p>
          <a:p>
            <a:r>
              <a:rPr lang="en-US" altLang="zh-CN"/>
              <a:t>whether the original image is correct; whether the contour points can be restored to character contours; and whether the dot matrix is properly attached to the contour points.</a:t>
            </a:r>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Solutions(mujoco_painter</a:t>
            </a:r>
            <a:r>
              <a:rPr lang="en-US" altLang="zh-CN" sz="2400" b="1">
                <a:sym typeface="+mn-ea"/>
              </a:rPr>
              <a:t>)</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sp>
        <p:nvSpPr>
          <p:cNvPr id="6" name="文本框 5"/>
          <p:cNvSpPr txBox="1"/>
          <p:nvPr/>
        </p:nvSpPr>
        <p:spPr>
          <a:xfrm>
            <a:off x="332740" y="1080135"/>
            <a:ext cx="10344785" cy="922020"/>
          </a:xfrm>
          <a:prstGeom prst="rect">
            <a:avLst/>
          </a:prstGeom>
          <a:noFill/>
        </p:spPr>
        <p:txBody>
          <a:bodyPr wrap="square" rtlCol="0">
            <a:spAutoFit/>
          </a:bodyPr>
          <a:p>
            <a:r>
              <a:rPr lang="en-US" altLang="zh-CN">
                <a:latin typeface="Arial" panose="020B0604020202020204" pitchFamily="34" charset="0"/>
                <a:cs typeface="Arial" panose="020B0604020202020204" pitchFamily="34" charset="0"/>
              </a:rPr>
              <a:t>Our program has been improved based on the sample program. While retaining the original Bezier interpolation and coordinate reading logic, we have also enhanced the applicable conditions for Bezier/linear fitting, and added the lifting/stylus-down mechanism.</a:t>
            </a:r>
            <a:endParaRPr lang="en-US" altLang="zh-CN">
              <a:latin typeface="Arial" panose="020B0604020202020204" pitchFamily="34" charset="0"/>
              <a:cs typeface="Arial" panose="020B0604020202020204" pitchFamily="34" charset="0"/>
            </a:endParaRPr>
          </a:p>
        </p:txBody>
      </p:sp>
      <p:pic>
        <p:nvPicPr>
          <p:cNvPr id="7" name="图片 6"/>
          <p:cNvPicPr/>
          <p:nvPr/>
        </p:nvPicPr>
        <p:blipFill>
          <a:blip r:embed="rId1"/>
          <a:stretch>
            <a:fillRect/>
          </a:stretch>
        </p:blipFill>
        <p:spPr>
          <a:xfrm>
            <a:off x="7606030" y="2256155"/>
            <a:ext cx="2523600" cy="2887200"/>
          </a:xfrm>
          <a:prstGeom prst="rect">
            <a:avLst/>
          </a:prstGeom>
        </p:spPr>
      </p:pic>
      <p:sp>
        <p:nvSpPr>
          <p:cNvPr id="9" name="文本框 8"/>
          <p:cNvSpPr txBox="1"/>
          <p:nvPr/>
        </p:nvSpPr>
        <p:spPr>
          <a:xfrm>
            <a:off x="6833235" y="5554345"/>
            <a:ext cx="4064000" cy="368300"/>
          </a:xfrm>
          <a:prstGeom prst="rect">
            <a:avLst/>
          </a:prstGeom>
          <a:noFill/>
        </p:spPr>
        <p:txBody>
          <a:bodyPr wrap="square" rtlCol="0">
            <a:spAutoFit/>
          </a:bodyPr>
          <a:p>
            <a:pPr algn="ctr"/>
            <a:r>
              <a:rPr lang="en-US" altLang="zh-CN"/>
              <a:t>After improvement</a:t>
            </a:r>
            <a:endParaRPr lang="en-US" altLang="zh-CN"/>
          </a:p>
        </p:txBody>
      </p:sp>
      <p:pic>
        <p:nvPicPr>
          <p:cNvPr id="10" name="图片 9"/>
          <p:cNvPicPr>
            <a:picLocks noChangeAspect="1"/>
          </p:cNvPicPr>
          <p:nvPr/>
        </p:nvPicPr>
        <p:blipFill>
          <a:blip r:embed="rId2"/>
          <a:stretch>
            <a:fillRect/>
          </a:stretch>
        </p:blipFill>
        <p:spPr>
          <a:xfrm>
            <a:off x="2416175" y="2256155"/>
            <a:ext cx="2522855" cy="2923540"/>
          </a:xfrm>
          <a:prstGeom prst="rect">
            <a:avLst/>
          </a:prstGeom>
        </p:spPr>
      </p:pic>
      <p:sp>
        <p:nvSpPr>
          <p:cNvPr id="11" name="文本框 10"/>
          <p:cNvSpPr txBox="1"/>
          <p:nvPr/>
        </p:nvSpPr>
        <p:spPr>
          <a:xfrm>
            <a:off x="1334770" y="5554345"/>
            <a:ext cx="4685665" cy="645160"/>
          </a:xfrm>
          <a:prstGeom prst="rect">
            <a:avLst/>
          </a:prstGeom>
          <a:noFill/>
        </p:spPr>
        <p:txBody>
          <a:bodyPr wrap="square" rtlCol="0">
            <a:spAutoFit/>
          </a:bodyPr>
          <a:p>
            <a:pPr algn="ctr"/>
            <a:r>
              <a:rPr lang="en-US" altLang="zh-CN"/>
              <a:t>Before improvement</a:t>
            </a:r>
            <a:endParaRPr lang="en-US" altLang="zh-CN"/>
          </a:p>
          <a:p>
            <a:pPr algn="ctr"/>
            <a:r>
              <a:rPr lang="en-US" altLang="zh-CN"/>
              <a:t>(There is a clear connection on the left side)</a:t>
            </a:r>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Solutions(mujoco_painter</a:t>
            </a:r>
            <a:r>
              <a:rPr lang="en-US" altLang="zh-CN" sz="2400" b="1">
                <a:sym typeface="+mn-ea"/>
              </a:rPr>
              <a:t>)</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pic>
        <p:nvPicPr>
          <p:cNvPr id="6" name="图片 5"/>
          <p:cNvPicPr>
            <a:picLocks noChangeAspect="1"/>
          </p:cNvPicPr>
          <p:nvPr/>
        </p:nvPicPr>
        <p:blipFill>
          <a:blip r:embed="rId1"/>
          <a:stretch>
            <a:fillRect/>
          </a:stretch>
        </p:blipFill>
        <p:spPr>
          <a:xfrm>
            <a:off x="0" y="920750"/>
            <a:ext cx="5995035" cy="5924550"/>
          </a:xfrm>
          <a:prstGeom prst="rect">
            <a:avLst/>
          </a:prstGeom>
        </p:spPr>
      </p:pic>
      <p:sp>
        <p:nvSpPr>
          <p:cNvPr id="7" name="文本框 6"/>
          <p:cNvSpPr txBox="1"/>
          <p:nvPr/>
        </p:nvSpPr>
        <p:spPr>
          <a:xfrm>
            <a:off x="6355080" y="1162050"/>
            <a:ext cx="5744210" cy="4154170"/>
          </a:xfrm>
          <a:prstGeom prst="rect">
            <a:avLst/>
          </a:prstGeom>
          <a:noFill/>
        </p:spPr>
        <p:txBody>
          <a:bodyPr wrap="square" rtlCol="0">
            <a:spAutoFit/>
          </a:bodyPr>
          <a:p>
            <a:r>
              <a:rPr lang="en-US" altLang="zh-CN" sz="2400">
                <a:latin typeface="Arial" panose="020B0604020202020204" pitchFamily="34" charset="0"/>
                <a:cs typeface="Arial" panose="020B0604020202020204" pitchFamily="34" charset="0"/>
                <a:sym typeface="+mn-ea"/>
              </a:rPr>
              <a:t>In previous tests, we found that the previous Bezier function would connect strokes that were not supposed to be connected. Therefore, we added a pen-up and pen-down judgment mechanism: when the distance between the two initial coordinate points is greater than a certain value, it is identified as a pen-up point and no interpolation processing is performed.</a:t>
            </a:r>
            <a:endParaRPr lang="en-US" altLang="zh-CN" sz="2400">
              <a:latin typeface="Arial" panose="020B0604020202020204" pitchFamily="34" charset="0"/>
              <a:cs typeface="Arial" panose="020B0604020202020204" pitchFamily="34" charset="0"/>
            </a:endParaRPr>
          </a:p>
          <a:p>
            <a:endParaRPr lang="zh-CN" altLang="en-US" sz="2400">
              <a:latin typeface="Arial" panose="020B0604020202020204" pitchFamily="34" charset="0"/>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Solutions(muti-character</a:t>
            </a:r>
            <a:r>
              <a:rPr lang="en-US" altLang="zh-CN" sz="2400" b="1">
                <a:sym typeface="+mn-ea"/>
              </a:rPr>
              <a:t>)</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sp>
        <p:nvSpPr>
          <p:cNvPr id="6" name="文本框 5"/>
          <p:cNvSpPr txBox="1"/>
          <p:nvPr/>
        </p:nvSpPr>
        <p:spPr>
          <a:xfrm>
            <a:off x="402590" y="926465"/>
            <a:ext cx="8285480" cy="1198880"/>
          </a:xfrm>
          <a:prstGeom prst="rect">
            <a:avLst/>
          </a:prstGeom>
          <a:noFill/>
        </p:spPr>
        <p:txBody>
          <a:bodyPr wrap="square" rtlCol="0">
            <a:spAutoFit/>
          </a:bodyPr>
          <a:p>
            <a:r>
              <a:rPr lang="en-US" altLang="zh-CN"/>
              <a:t>The previous two programs could handle any single character, but were limited in handling multiple characters. Therefore, we retained the original algorithm and integrated the two programs into a new program that can handle multiple characters as well as reproduce them in mujoco.</a:t>
            </a:r>
            <a:endParaRPr lang="en-US" altLang="zh-CN"/>
          </a:p>
        </p:txBody>
      </p:sp>
      <p:pic>
        <p:nvPicPr>
          <p:cNvPr id="7" name="图片 6"/>
          <p:cNvPicPr>
            <a:picLocks noChangeAspect="1"/>
          </p:cNvPicPr>
          <p:nvPr/>
        </p:nvPicPr>
        <p:blipFill>
          <a:blip r:embed="rId1"/>
          <a:stretch>
            <a:fillRect/>
          </a:stretch>
        </p:blipFill>
        <p:spPr>
          <a:xfrm>
            <a:off x="395605" y="2132330"/>
            <a:ext cx="5003800" cy="2520950"/>
          </a:xfrm>
          <a:prstGeom prst="rect">
            <a:avLst/>
          </a:prstGeom>
        </p:spPr>
      </p:pic>
      <p:sp>
        <p:nvSpPr>
          <p:cNvPr id="8" name="文本框 7"/>
          <p:cNvSpPr txBox="1"/>
          <p:nvPr/>
        </p:nvSpPr>
        <p:spPr>
          <a:xfrm>
            <a:off x="373380" y="4830445"/>
            <a:ext cx="8537575" cy="922020"/>
          </a:xfrm>
          <a:prstGeom prst="rect">
            <a:avLst/>
          </a:prstGeom>
          <a:noFill/>
        </p:spPr>
        <p:txBody>
          <a:bodyPr wrap="square" rtlCol="0">
            <a:spAutoFit/>
          </a:bodyPr>
          <a:p>
            <a:r>
              <a:rPr lang="en-US" altLang="zh-CN"/>
              <a:t>While ensuring that the robotic arm does not experience any jerking, by adjusting the target range of coordinate scaling, the function of being able to write multiple characters simultaneously was achieved.</a:t>
            </a:r>
            <a:endParaRPr lang="en-US" altLang="zh-CN"/>
          </a:p>
        </p:txBody>
      </p:sp>
      <p:sp>
        <p:nvSpPr>
          <p:cNvPr id="9" name="文本框 8"/>
          <p:cNvSpPr txBox="1"/>
          <p:nvPr/>
        </p:nvSpPr>
        <p:spPr>
          <a:xfrm>
            <a:off x="402590" y="5929630"/>
            <a:ext cx="11492865" cy="922020"/>
          </a:xfrm>
          <a:prstGeom prst="rect">
            <a:avLst/>
          </a:prstGeom>
          <a:noFill/>
        </p:spPr>
        <p:txBody>
          <a:bodyPr wrap="square" rtlCol="0">
            <a:spAutoFit/>
          </a:bodyPr>
          <a:p>
            <a:r>
              <a:rPr lang="en-US" altLang="zh-CN"/>
              <a:t>Using tips:First, import the coordinates of the required characters into the target folder using "character_maker", then select the specified folder with "multi-character". "Multi-character" will automatically match the required coordinates based on the ASCII code.</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Solutions(muti-curve-character</a:t>
            </a:r>
            <a:r>
              <a:rPr lang="en-US" altLang="zh-CN" sz="2400" b="1">
                <a:sym typeface="+mn-ea"/>
              </a:rPr>
              <a:t>)</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sp>
        <p:nvSpPr>
          <p:cNvPr id="6" name="文本框 5"/>
          <p:cNvSpPr txBox="1"/>
          <p:nvPr/>
        </p:nvSpPr>
        <p:spPr>
          <a:xfrm>
            <a:off x="358775" y="920750"/>
            <a:ext cx="8368665" cy="922020"/>
          </a:xfrm>
          <a:prstGeom prst="rect">
            <a:avLst/>
          </a:prstGeom>
          <a:noFill/>
        </p:spPr>
        <p:txBody>
          <a:bodyPr wrap="square" rtlCol="0">
            <a:spAutoFit/>
          </a:bodyPr>
          <a:p>
            <a:r>
              <a:rPr lang="en-US" altLang="zh-CN"/>
              <a:t>Based on the multi-character method, all that is needed is to add the relevant operations of three-dimensional Euclid distance with calculation related to spatial vectors, the goal of spherical writing can be achieved.</a:t>
            </a:r>
            <a:endParaRPr lang="en-US" altLang="zh-CN"/>
          </a:p>
        </p:txBody>
      </p:sp>
      <p:pic>
        <p:nvPicPr>
          <p:cNvPr id="7" name="图片 6"/>
          <p:cNvPicPr>
            <a:picLocks noChangeAspect="1"/>
          </p:cNvPicPr>
          <p:nvPr/>
        </p:nvPicPr>
        <p:blipFill>
          <a:blip r:embed="rId1"/>
          <a:stretch>
            <a:fillRect/>
          </a:stretch>
        </p:blipFill>
        <p:spPr>
          <a:xfrm>
            <a:off x="358775" y="2076450"/>
            <a:ext cx="6186170" cy="4642485"/>
          </a:xfrm>
          <a:prstGeom prst="rect">
            <a:avLst/>
          </a:prstGeom>
        </p:spPr>
      </p:pic>
      <p:sp>
        <p:nvSpPr>
          <p:cNvPr id="8" name="文本框 7"/>
          <p:cNvSpPr txBox="1"/>
          <p:nvPr/>
        </p:nvSpPr>
        <p:spPr>
          <a:xfrm>
            <a:off x="7251065" y="3035935"/>
            <a:ext cx="4433570" cy="922020"/>
          </a:xfrm>
          <a:prstGeom prst="rect">
            <a:avLst/>
          </a:prstGeom>
          <a:noFill/>
        </p:spPr>
        <p:txBody>
          <a:bodyPr wrap="square" rtlCol="0">
            <a:spAutoFit/>
          </a:bodyPr>
          <a:p>
            <a:r>
              <a:rPr lang="en-US" altLang="zh-CN"/>
              <a:t>However, due to the algorithm not being mature enough, the curvature of the surface writing does not seem to be obvious.</a:t>
            </a:r>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Ⅳ.Testing and Results</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190500" y="826770"/>
            <a:ext cx="3330575" cy="368300"/>
          </a:xfrm>
          <a:prstGeom prst="rect">
            <a:avLst/>
          </a:prstGeom>
          <a:noFill/>
        </p:spPr>
        <p:txBody>
          <a:bodyPr wrap="square" rtlCol="0">
            <a:spAutoFit/>
          </a:bodyPr>
          <a:p>
            <a:r>
              <a:rPr lang="en-US" altLang="zh-CN"/>
              <a:t>Test Sample 1: Rare Char</a:t>
            </a:r>
            <a:r>
              <a:rPr lang="en-US" altLang="zh-CN"/>
              <a:t>acters</a:t>
            </a:r>
            <a:endParaRPr lang="en-US" altLang="zh-CN"/>
          </a:p>
        </p:txBody>
      </p:sp>
      <p:pic>
        <p:nvPicPr>
          <p:cNvPr id="6" name="图片 5"/>
          <p:cNvPicPr>
            <a:picLocks noChangeAspect="1"/>
          </p:cNvPicPr>
          <p:nvPr/>
        </p:nvPicPr>
        <p:blipFill>
          <a:blip r:embed="rId1"/>
          <a:stretch>
            <a:fillRect/>
          </a:stretch>
        </p:blipFill>
        <p:spPr>
          <a:xfrm>
            <a:off x="271780" y="1350645"/>
            <a:ext cx="2901950" cy="3201035"/>
          </a:xfrm>
          <a:prstGeom prst="rect">
            <a:avLst/>
          </a:prstGeom>
        </p:spPr>
      </p:pic>
      <p:sp>
        <p:nvSpPr>
          <p:cNvPr id="7" name="文本框 6"/>
          <p:cNvSpPr txBox="1"/>
          <p:nvPr/>
        </p:nvSpPr>
        <p:spPr>
          <a:xfrm>
            <a:off x="325755" y="4872990"/>
            <a:ext cx="2996565" cy="2030095"/>
          </a:xfrm>
          <a:prstGeom prst="rect">
            <a:avLst/>
          </a:prstGeom>
          <a:noFill/>
        </p:spPr>
        <p:txBody>
          <a:bodyPr wrap="square" rtlCol="0">
            <a:spAutoFit/>
          </a:bodyPr>
          <a:p>
            <a:r>
              <a:rPr lang="en-US" altLang="zh-CN"/>
              <a:t>Original input:</a:t>
            </a:r>
            <a:r>
              <a:rPr lang="zh-CN" altLang="en-US"/>
              <a:t>瓍</a:t>
            </a:r>
            <a:endParaRPr lang="zh-CN" altLang="en-US"/>
          </a:p>
          <a:p>
            <a:r>
              <a:rPr lang="en-US" altLang="zh-CN"/>
              <a:t>analysis</a:t>
            </a:r>
            <a:r>
              <a:rPr lang="zh-CN" altLang="en-US"/>
              <a:t>：</a:t>
            </a:r>
            <a:r>
              <a:rPr lang="en-US" altLang="zh-CN"/>
              <a:t>The overall structure of the font has been replicated, but due to the excessive number of strokes, there are still some parts that are stuck together.</a:t>
            </a:r>
            <a:endParaRPr lang="en-US" altLang="zh-CN"/>
          </a:p>
        </p:txBody>
      </p:sp>
      <p:sp>
        <p:nvSpPr>
          <p:cNvPr id="8" name="文本框 7"/>
          <p:cNvSpPr txBox="1"/>
          <p:nvPr/>
        </p:nvSpPr>
        <p:spPr>
          <a:xfrm>
            <a:off x="3648075" y="826770"/>
            <a:ext cx="3648710" cy="368300"/>
          </a:xfrm>
          <a:prstGeom prst="rect">
            <a:avLst/>
          </a:prstGeom>
          <a:noFill/>
        </p:spPr>
        <p:txBody>
          <a:bodyPr wrap="square" rtlCol="0">
            <a:spAutoFit/>
          </a:bodyPr>
          <a:p>
            <a:r>
              <a:rPr lang="en-US" altLang="zh-CN"/>
              <a:t>Test Sample 2: Common Characters</a:t>
            </a:r>
            <a:endParaRPr lang="en-US" altLang="zh-CN"/>
          </a:p>
        </p:txBody>
      </p:sp>
      <p:pic>
        <p:nvPicPr>
          <p:cNvPr id="9" name="图片 8"/>
          <p:cNvPicPr>
            <a:picLocks noChangeAspect="1"/>
          </p:cNvPicPr>
          <p:nvPr/>
        </p:nvPicPr>
        <p:blipFill>
          <a:blip r:embed="rId2"/>
          <a:stretch>
            <a:fillRect/>
          </a:stretch>
        </p:blipFill>
        <p:spPr>
          <a:xfrm>
            <a:off x="4426585" y="1350645"/>
            <a:ext cx="2870200" cy="3201670"/>
          </a:xfrm>
          <a:prstGeom prst="rect">
            <a:avLst/>
          </a:prstGeom>
        </p:spPr>
      </p:pic>
      <p:sp>
        <p:nvSpPr>
          <p:cNvPr id="10" name="文本框 9"/>
          <p:cNvSpPr txBox="1"/>
          <p:nvPr/>
        </p:nvSpPr>
        <p:spPr>
          <a:xfrm>
            <a:off x="4300220" y="4827905"/>
            <a:ext cx="2996565" cy="922020"/>
          </a:xfrm>
          <a:prstGeom prst="rect">
            <a:avLst/>
          </a:prstGeom>
          <a:noFill/>
        </p:spPr>
        <p:txBody>
          <a:bodyPr wrap="square" rtlCol="0">
            <a:spAutoFit/>
          </a:bodyPr>
          <a:p>
            <a:r>
              <a:rPr lang="en-US" altLang="zh-CN"/>
              <a:t>Original input:</a:t>
            </a:r>
            <a:r>
              <a:rPr lang="zh-CN" altLang="en-US"/>
              <a:t>人</a:t>
            </a:r>
            <a:endParaRPr lang="zh-CN" altLang="en-US"/>
          </a:p>
          <a:p>
            <a:r>
              <a:rPr lang="en-US" altLang="zh-CN"/>
              <a:t>analysis</a:t>
            </a:r>
            <a:r>
              <a:rPr lang="zh-CN" altLang="en-US"/>
              <a:t>：</a:t>
            </a:r>
            <a:r>
              <a:rPr lang="en-US" altLang="zh-CN"/>
              <a:t>A nearly perfect reproduction</a:t>
            </a:r>
            <a:endParaRPr lang="en-US" altLang="zh-CN"/>
          </a:p>
        </p:txBody>
      </p:sp>
      <p:sp>
        <p:nvSpPr>
          <p:cNvPr id="11" name="文本框 10"/>
          <p:cNvSpPr txBox="1"/>
          <p:nvPr/>
        </p:nvSpPr>
        <p:spPr>
          <a:xfrm>
            <a:off x="7907655" y="826770"/>
            <a:ext cx="3648710" cy="368300"/>
          </a:xfrm>
          <a:prstGeom prst="rect">
            <a:avLst/>
          </a:prstGeom>
          <a:noFill/>
        </p:spPr>
        <p:txBody>
          <a:bodyPr wrap="square" rtlCol="0">
            <a:spAutoFit/>
          </a:bodyPr>
          <a:p>
            <a:r>
              <a:rPr lang="en-US" altLang="zh-CN"/>
              <a:t>Test Sample 3: Special symbols</a:t>
            </a:r>
            <a:endParaRPr lang="en-US" altLang="zh-CN"/>
          </a:p>
        </p:txBody>
      </p:sp>
      <p:pic>
        <p:nvPicPr>
          <p:cNvPr id="12" name="图片 11"/>
          <p:cNvPicPr>
            <a:picLocks noChangeAspect="1"/>
          </p:cNvPicPr>
          <p:nvPr/>
        </p:nvPicPr>
        <p:blipFill>
          <a:blip r:embed="rId3"/>
          <a:stretch>
            <a:fillRect/>
          </a:stretch>
        </p:blipFill>
        <p:spPr>
          <a:xfrm>
            <a:off x="7907655" y="1195070"/>
            <a:ext cx="2996565" cy="2051050"/>
          </a:xfrm>
          <a:prstGeom prst="rect">
            <a:avLst/>
          </a:prstGeom>
        </p:spPr>
      </p:pic>
      <p:pic>
        <p:nvPicPr>
          <p:cNvPr id="13" name="图片 12"/>
          <p:cNvPicPr>
            <a:picLocks noChangeAspect="1"/>
          </p:cNvPicPr>
          <p:nvPr/>
        </p:nvPicPr>
        <p:blipFill>
          <a:blip r:embed="rId4"/>
          <a:stretch>
            <a:fillRect/>
          </a:stretch>
        </p:blipFill>
        <p:spPr>
          <a:xfrm>
            <a:off x="7908290" y="3383280"/>
            <a:ext cx="2997200" cy="1905000"/>
          </a:xfrm>
          <a:prstGeom prst="rect">
            <a:avLst/>
          </a:prstGeom>
        </p:spPr>
      </p:pic>
      <p:sp>
        <p:nvSpPr>
          <p:cNvPr id="14" name="文本框 13"/>
          <p:cNvSpPr txBox="1"/>
          <p:nvPr/>
        </p:nvSpPr>
        <p:spPr>
          <a:xfrm>
            <a:off x="7908290" y="5288280"/>
            <a:ext cx="2996565" cy="1198880"/>
          </a:xfrm>
          <a:prstGeom prst="rect">
            <a:avLst/>
          </a:prstGeom>
          <a:noFill/>
        </p:spPr>
        <p:txBody>
          <a:bodyPr wrap="square" rtlCol="0">
            <a:spAutoFit/>
          </a:bodyPr>
          <a:p>
            <a:r>
              <a:rPr lang="en-US" altLang="zh-CN"/>
              <a:t>Original input:@</a:t>
            </a:r>
            <a:endParaRPr lang="zh-CN" altLang="en-US"/>
          </a:p>
          <a:p>
            <a:r>
              <a:rPr lang="en-US" altLang="zh-CN"/>
              <a:t>analysis</a:t>
            </a:r>
            <a:r>
              <a:rPr lang="zh-CN" altLang="en-US"/>
              <a:t>：</a:t>
            </a:r>
            <a:r>
              <a:rPr lang="en-US" altLang="zh-CN"/>
              <a:t>There is still a slight adhesion, but it can be restored to the correct shape.</a:t>
            </a:r>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Ⅳ.Testing and Results</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190500" y="826770"/>
            <a:ext cx="3330575" cy="368300"/>
          </a:xfrm>
          <a:prstGeom prst="rect">
            <a:avLst/>
          </a:prstGeom>
          <a:noFill/>
        </p:spPr>
        <p:txBody>
          <a:bodyPr wrap="square" rtlCol="0">
            <a:spAutoFit/>
          </a:bodyPr>
          <a:p>
            <a:r>
              <a:rPr lang="en-US" altLang="zh-CN"/>
              <a:t>Test Sample 4: English</a:t>
            </a:r>
            <a:endParaRPr lang="en-US" altLang="zh-CN"/>
          </a:p>
        </p:txBody>
      </p:sp>
      <p:pic>
        <p:nvPicPr>
          <p:cNvPr id="6" name="图片 5"/>
          <p:cNvPicPr>
            <a:picLocks noChangeAspect="1"/>
          </p:cNvPicPr>
          <p:nvPr/>
        </p:nvPicPr>
        <p:blipFill>
          <a:blip r:embed="rId1"/>
          <a:stretch>
            <a:fillRect/>
          </a:stretch>
        </p:blipFill>
        <p:spPr>
          <a:xfrm>
            <a:off x="271780" y="1297940"/>
            <a:ext cx="2070735" cy="2178050"/>
          </a:xfrm>
          <a:prstGeom prst="rect">
            <a:avLst/>
          </a:prstGeom>
        </p:spPr>
      </p:pic>
      <p:sp>
        <p:nvSpPr>
          <p:cNvPr id="7" name="文本框 6"/>
          <p:cNvSpPr txBox="1"/>
          <p:nvPr/>
        </p:nvSpPr>
        <p:spPr>
          <a:xfrm>
            <a:off x="73660" y="3732530"/>
            <a:ext cx="2996565" cy="2030095"/>
          </a:xfrm>
          <a:prstGeom prst="rect">
            <a:avLst/>
          </a:prstGeom>
          <a:noFill/>
        </p:spPr>
        <p:txBody>
          <a:bodyPr wrap="square" rtlCol="0">
            <a:spAutoFit/>
          </a:bodyPr>
          <a:p>
            <a:r>
              <a:rPr lang="en-US" altLang="zh-CN"/>
              <a:t>Original input:ABC</a:t>
            </a:r>
            <a:endParaRPr lang="zh-CN" altLang="en-US"/>
          </a:p>
          <a:p>
            <a:r>
              <a:rPr lang="en-US" altLang="zh-CN"/>
              <a:t>analysis</a:t>
            </a:r>
            <a:r>
              <a:rPr lang="zh-CN" altLang="en-US"/>
              <a:t>：</a:t>
            </a:r>
            <a:r>
              <a:rPr lang="en-US" altLang="zh-CN"/>
              <a:t>The adjacent parts of the letters are stuck together, which also indicates the limitations of </a:t>
            </a:r>
            <a:r>
              <a:rPr lang="en-US" altLang="zh-CN" b="1"/>
              <a:t>mujoco_painter</a:t>
            </a:r>
            <a:r>
              <a:rPr lang="en-US" altLang="zh-CN"/>
              <a:t> in handling multiple characters.</a:t>
            </a:r>
            <a:endParaRPr lang="en-US" altLang="zh-CN"/>
          </a:p>
        </p:txBody>
      </p:sp>
      <p:sp>
        <p:nvSpPr>
          <p:cNvPr id="8" name="文本框 7"/>
          <p:cNvSpPr txBox="1"/>
          <p:nvPr/>
        </p:nvSpPr>
        <p:spPr>
          <a:xfrm>
            <a:off x="3648075" y="826770"/>
            <a:ext cx="3330575" cy="368300"/>
          </a:xfrm>
          <a:prstGeom prst="rect">
            <a:avLst/>
          </a:prstGeom>
          <a:noFill/>
        </p:spPr>
        <p:txBody>
          <a:bodyPr wrap="square" rtlCol="0">
            <a:spAutoFit/>
          </a:bodyPr>
          <a:p>
            <a:r>
              <a:rPr lang="en-US" altLang="zh-CN"/>
              <a:t>Test Sample 5: (muti-character)</a:t>
            </a:r>
            <a:endParaRPr lang="en-US" altLang="zh-CN"/>
          </a:p>
        </p:txBody>
      </p:sp>
      <p:pic>
        <p:nvPicPr>
          <p:cNvPr id="9" name="图片 8"/>
          <p:cNvPicPr>
            <a:picLocks noChangeAspect="1"/>
          </p:cNvPicPr>
          <p:nvPr/>
        </p:nvPicPr>
        <p:blipFill>
          <a:blip r:embed="rId2"/>
          <a:stretch>
            <a:fillRect/>
          </a:stretch>
        </p:blipFill>
        <p:spPr>
          <a:xfrm>
            <a:off x="3648075" y="1195070"/>
            <a:ext cx="3257550" cy="2280920"/>
          </a:xfrm>
          <a:prstGeom prst="rect">
            <a:avLst/>
          </a:prstGeom>
        </p:spPr>
      </p:pic>
      <p:sp>
        <p:nvSpPr>
          <p:cNvPr id="10" name="文本框 9"/>
          <p:cNvSpPr txBox="1"/>
          <p:nvPr/>
        </p:nvSpPr>
        <p:spPr>
          <a:xfrm>
            <a:off x="3648075" y="3859530"/>
            <a:ext cx="2996565" cy="1753235"/>
          </a:xfrm>
          <a:prstGeom prst="rect">
            <a:avLst/>
          </a:prstGeom>
          <a:noFill/>
        </p:spPr>
        <p:txBody>
          <a:bodyPr wrap="square" rtlCol="0">
            <a:spAutoFit/>
          </a:bodyPr>
          <a:p>
            <a:r>
              <a:rPr lang="en-US" altLang="zh-CN"/>
              <a:t>Original input:ABC</a:t>
            </a:r>
            <a:endParaRPr lang="zh-CN" altLang="en-US"/>
          </a:p>
          <a:p>
            <a:r>
              <a:rPr lang="en-US" altLang="zh-CN"/>
              <a:t>analysis</a:t>
            </a:r>
            <a:r>
              <a:rPr lang="zh-CN" altLang="en-US"/>
              <a:t>：</a:t>
            </a:r>
            <a:r>
              <a:rPr lang="en-US" altLang="zh-CN"/>
              <a:t>There is no adhesion between the letters, and there are no incorrect connections within the letters either.</a:t>
            </a:r>
            <a:endParaRPr lang="en-US" altLang="zh-CN"/>
          </a:p>
        </p:txBody>
      </p:sp>
      <p:sp>
        <p:nvSpPr>
          <p:cNvPr id="11" name="文本框 10"/>
          <p:cNvSpPr txBox="1"/>
          <p:nvPr/>
        </p:nvSpPr>
        <p:spPr>
          <a:xfrm>
            <a:off x="7848600" y="826770"/>
            <a:ext cx="3330575" cy="368300"/>
          </a:xfrm>
          <a:prstGeom prst="rect">
            <a:avLst/>
          </a:prstGeom>
          <a:noFill/>
        </p:spPr>
        <p:txBody>
          <a:bodyPr wrap="square" rtlCol="0">
            <a:spAutoFit/>
          </a:bodyPr>
          <a:p>
            <a:r>
              <a:rPr lang="en-US" altLang="zh-CN"/>
              <a:t>Test Sample 6: (muti-character)</a:t>
            </a:r>
            <a:endParaRPr lang="en-US" altLang="zh-CN"/>
          </a:p>
        </p:txBody>
      </p:sp>
      <p:pic>
        <p:nvPicPr>
          <p:cNvPr id="12" name="图片 11"/>
          <p:cNvPicPr>
            <a:picLocks noChangeAspect="1"/>
          </p:cNvPicPr>
          <p:nvPr/>
        </p:nvPicPr>
        <p:blipFill>
          <a:blip r:embed="rId3"/>
          <a:stretch>
            <a:fillRect/>
          </a:stretch>
        </p:blipFill>
        <p:spPr>
          <a:xfrm>
            <a:off x="7848600" y="1195070"/>
            <a:ext cx="3329940" cy="2280920"/>
          </a:xfrm>
          <a:prstGeom prst="rect">
            <a:avLst/>
          </a:prstGeom>
        </p:spPr>
      </p:pic>
      <p:sp>
        <p:nvSpPr>
          <p:cNvPr id="13" name="文本框 12"/>
          <p:cNvSpPr txBox="1"/>
          <p:nvPr/>
        </p:nvSpPr>
        <p:spPr>
          <a:xfrm>
            <a:off x="8014970" y="3859530"/>
            <a:ext cx="3163570" cy="1753235"/>
          </a:xfrm>
          <a:prstGeom prst="rect">
            <a:avLst/>
          </a:prstGeom>
          <a:noFill/>
        </p:spPr>
        <p:txBody>
          <a:bodyPr wrap="square" rtlCol="0">
            <a:spAutoFit/>
          </a:bodyPr>
          <a:p>
            <a:r>
              <a:rPr lang="en-US" altLang="zh-CN"/>
              <a:t>Original input:</a:t>
            </a:r>
            <a:r>
              <a:rPr lang="zh-CN" altLang="en-US"/>
              <a:t>姜</a:t>
            </a:r>
            <a:r>
              <a:rPr lang="en-US" altLang="zh-CN"/>
              <a:t> </a:t>
            </a:r>
            <a:r>
              <a:rPr lang="zh-CN" altLang="en-US"/>
              <a:t>泊</a:t>
            </a:r>
            <a:r>
              <a:rPr lang="en-US" altLang="zh-CN"/>
              <a:t>  </a:t>
            </a:r>
            <a:r>
              <a:rPr lang="zh-CN" altLang="en-US"/>
              <a:t>含</a:t>
            </a:r>
            <a:endParaRPr lang="zh-CN" altLang="en-US"/>
          </a:p>
          <a:p>
            <a:r>
              <a:rPr lang="en-US" altLang="zh-CN"/>
              <a:t>analysis</a:t>
            </a:r>
            <a:r>
              <a:rPr lang="zh-CN" altLang="en-US"/>
              <a:t>：</a:t>
            </a:r>
            <a:r>
              <a:rPr lang="en-US" altLang="zh-CN"/>
              <a:t>All three characters can be output normally, and there is no sticking or overlapping between or within the characters.</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Ⅳ.Testing and Results</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190500" y="826770"/>
            <a:ext cx="5181600" cy="368300"/>
          </a:xfrm>
          <a:prstGeom prst="rect">
            <a:avLst/>
          </a:prstGeom>
          <a:noFill/>
        </p:spPr>
        <p:txBody>
          <a:bodyPr wrap="square" rtlCol="0">
            <a:spAutoFit/>
          </a:bodyPr>
          <a:p>
            <a:r>
              <a:rPr lang="en-US" altLang="zh-CN"/>
              <a:t>Test Sample 7: Curve Characters</a:t>
            </a:r>
            <a:r>
              <a:rPr lang="zh-CN" altLang="en-US"/>
              <a:t>（</a:t>
            </a:r>
            <a:r>
              <a:rPr lang="en-US" altLang="zh-CN"/>
              <a:t>three-characters)</a:t>
            </a:r>
            <a:endParaRPr lang="en-US" altLang="zh-CN"/>
          </a:p>
        </p:txBody>
      </p:sp>
      <p:pic>
        <p:nvPicPr>
          <p:cNvPr id="20" name="图片 19"/>
          <p:cNvPicPr>
            <a:picLocks noChangeAspect="1"/>
          </p:cNvPicPr>
          <p:nvPr/>
        </p:nvPicPr>
        <p:blipFill>
          <a:blip r:embed="rId1"/>
          <a:stretch>
            <a:fillRect/>
          </a:stretch>
        </p:blipFill>
        <p:spPr>
          <a:xfrm>
            <a:off x="451485" y="1391920"/>
            <a:ext cx="2427605" cy="1856105"/>
          </a:xfrm>
          <a:prstGeom prst="rect">
            <a:avLst/>
          </a:prstGeom>
        </p:spPr>
      </p:pic>
      <p:pic>
        <p:nvPicPr>
          <p:cNvPr id="21" name="图片 20"/>
          <p:cNvPicPr>
            <a:picLocks noChangeAspect="1"/>
          </p:cNvPicPr>
          <p:nvPr/>
        </p:nvPicPr>
        <p:blipFill>
          <a:blip r:embed="rId2"/>
          <a:stretch>
            <a:fillRect/>
          </a:stretch>
        </p:blipFill>
        <p:spPr>
          <a:xfrm>
            <a:off x="2925445" y="3337560"/>
            <a:ext cx="2446020" cy="1884045"/>
          </a:xfrm>
          <a:prstGeom prst="rect">
            <a:avLst/>
          </a:prstGeom>
        </p:spPr>
      </p:pic>
      <p:sp>
        <p:nvSpPr>
          <p:cNvPr id="7" name="文本框 6"/>
          <p:cNvSpPr txBox="1"/>
          <p:nvPr/>
        </p:nvSpPr>
        <p:spPr>
          <a:xfrm>
            <a:off x="302895" y="5221605"/>
            <a:ext cx="4233545" cy="1476375"/>
          </a:xfrm>
          <a:prstGeom prst="rect">
            <a:avLst/>
          </a:prstGeom>
          <a:noFill/>
        </p:spPr>
        <p:txBody>
          <a:bodyPr wrap="square" rtlCol="0">
            <a:spAutoFit/>
          </a:bodyPr>
          <a:p>
            <a:r>
              <a:rPr lang="en-US" altLang="zh-CN"/>
              <a:t>Original input:</a:t>
            </a:r>
            <a:r>
              <a:rPr lang="zh-CN" altLang="en-US"/>
              <a:t>姜泊含</a:t>
            </a:r>
            <a:endParaRPr lang="zh-CN" altLang="en-US"/>
          </a:p>
          <a:p>
            <a:r>
              <a:rPr lang="en-US" altLang="zh-CN"/>
              <a:t>analysis</a:t>
            </a:r>
            <a:r>
              <a:rPr lang="zh-CN" altLang="en-US"/>
              <a:t>：</a:t>
            </a:r>
            <a:r>
              <a:rPr lang="en-US" altLang="zh-CN"/>
              <a:t>It can demonstrate the curvature effect, but when writing the last character, due to the setting of calculation time, there is a phenomenon of stroke loss.</a:t>
            </a:r>
            <a:endParaRPr lang="en-US" altLang="zh-CN"/>
          </a:p>
        </p:txBody>
      </p:sp>
      <p:sp>
        <p:nvSpPr>
          <p:cNvPr id="6" name="文本框 5"/>
          <p:cNvSpPr txBox="1"/>
          <p:nvPr/>
        </p:nvSpPr>
        <p:spPr>
          <a:xfrm>
            <a:off x="6213475" y="826770"/>
            <a:ext cx="5181600" cy="368300"/>
          </a:xfrm>
          <a:prstGeom prst="rect">
            <a:avLst/>
          </a:prstGeom>
          <a:noFill/>
        </p:spPr>
        <p:txBody>
          <a:bodyPr wrap="square" rtlCol="0">
            <a:spAutoFit/>
          </a:bodyPr>
          <a:p>
            <a:r>
              <a:rPr lang="en-US" altLang="zh-CN"/>
              <a:t>Test Sample 8: Curve Characters</a:t>
            </a:r>
            <a:r>
              <a:rPr lang="zh-CN" altLang="en-US"/>
              <a:t>（</a:t>
            </a:r>
            <a:r>
              <a:rPr lang="en-US" altLang="zh-CN"/>
              <a:t>two-characters)</a:t>
            </a:r>
            <a:endParaRPr lang="en-US" altLang="zh-CN"/>
          </a:p>
        </p:txBody>
      </p:sp>
      <p:pic>
        <p:nvPicPr>
          <p:cNvPr id="8" name="图片 7"/>
          <p:cNvPicPr>
            <a:picLocks noChangeAspect="1"/>
          </p:cNvPicPr>
          <p:nvPr/>
        </p:nvPicPr>
        <p:blipFill>
          <a:blip r:embed="rId3"/>
          <a:stretch>
            <a:fillRect/>
          </a:stretch>
        </p:blipFill>
        <p:spPr>
          <a:xfrm>
            <a:off x="6398260" y="1458595"/>
            <a:ext cx="4812030" cy="2816225"/>
          </a:xfrm>
          <a:prstGeom prst="rect">
            <a:avLst/>
          </a:prstGeom>
        </p:spPr>
      </p:pic>
      <p:sp>
        <p:nvSpPr>
          <p:cNvPr id="9" name="文本框 8"/>
          <p:cNvSpPr txBox="1"/>
          <p:nvPr/>
        </p:nvSpPr>
        <p:spPr>
          <a:xfrm>
            <a:off x="6637020" y="5221605"/>
            <a:ext cx="4233545" cy="1198880"/>
          </a:xfrm>
          <a:prstGeom prst="rect">
            <a:avLst/>
          </a:prstGeom>
          <a:noFill/>
        </p:spPr>
        <p:txBody>
          <a:bodyPr wrap="square" rtlCol="0">
            <a:spAutoFit/>
          </a:bodyPr>
          <a:p>
            <a:r>
              <a:rPr lang="en-US" altLang="zh-CN"/>
              <a:t>Original input:</a:t>
            </a:r>
            <a:r>
              <a:rPr lang="zh-CN" altLang="en-US"/>
              <a:t>姜泊</a:t>
            </a:r>
            <a:endParaRPr lang="zh-CN" altLang="en-US"/>
          </a:p>
          <a:p>
            <a:r>
              <a:rPr lang="en-US" altLang="zh-CN"/>
              <a:t>analysis</a:t>
            </a:r>
            <a:r>
              <a:rPr lang="zh-CN" altLang="en-US"/>
              <a:t>：</a:t>
            </a:r>
            <a:r>
              <a:rPr lang="en-US" altLang="zh-CN"/>
              <a:t>It has very well matched the curvature of the surface and completed the output.</a:t>
            </a:r>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111760" y="507365"/>
            <a:ext cx="10515600" cy="6395085"/>
          </a:xfrm>
        </p:spPr>
        <p:txBody>
          <a:bodyPr/>
          <a:p>
            <a:pPr marL="0" indent="0">
              <a:buNone/>
            </a:pPr>
            <a:r>
              <a:rPr lang="en-US" altLang="zh-CN">
                <a:latin typeface="Arial" panose="020B0604020202020204" pitchFamily="34" charset="0"/>
                <a:cs typeface="Arial" panose="020B0604020202020204" pitchFamily="34" charset="0"/>
              </a:rPr>
              <a:t>Result Analysis:</a:t>
            </a:r>
            <a:endParaRPr lang="en-US" altLang="zh-CN">
              <a:latin typeface="Arial" panose="020B0604020202020204" pitchFamily="34" charset="0"/>
              <a:cs typeface="Arial" panose="020B0604020202020204" pitchFamily="34" charset="0"/>
            </a:endParaRPr>
          </a:p>
          <a:p>
            <a:pPr marL="0" indent="0">
              <a:buNone/>
            </a:pPr>
            <a:r>
              <a:rPr lang="en-US" altLang="zh-CN" sz="2000">
                <a:latin typeface="Arial" panose="020B0604020202020204" pitchFamily="34" charset="0"/>
                <a:cs typeface="Arial" panose="020B0604020202020204" pitchFamily="34" charset="0"/>
              </a:rPr>
              <a:t>Some characters have become stuck together - this is caused by the mujoco_painter function's incorrect interpolation of coordinate points that belong to different parts during the fitting process. However, since mujoco must perform Bezier interpolation to draw smooth curves (otherwise it would jitter), and our current Bezier interpolation algorithm cannot avoid this phenomenon.</a:t>
            </a:r>
            <a:endParaRPr lang="en-US" altLang="zh-CN" sz="2000">
              <a:latin typeface="Arial" panose="020B0604020202020204" pitchFamily="34" charset="0"/>
              <a:cs typeface="Arial" panose="020B0604020202020204" pitchFamily="34" charset="0"/>
            </a:endParaRPr>
          </a:p>
          <a:p>
            <a:pPr marL="0" indent="0">
              <a:buNone/>
            </a:pPr>
            <a:endParaRPr lang="en-US" altLang="zh-CN" sz="2000">
              <a:latin typeface="Arial" panose="020B0604020202020204" pitchFamily="34" charset="0"/>
              <a:cs typeface="Arial" panose="020B0604020202020204" pitchFamily="34" charset="0"/>
            </a:endParaRPr>
          </a:p>
          <a:p>
            <a:pPr marL="0" indent="0">
              <a:buNone/>
            </a:pPr>
            <a:r>
              <a:rPr lang="en-US" altLang="zh-CN" sz="2000">
                <a:latin typeface="Arial" panose="020B0604020202020204" pitchFamily="34" charset="0"/>
                <a:cs typeface="Arial" panose="020B0604020202020204" pitchFamily="34" charset="0"/>
              </a:rPr>
              <a:t>In multi-character, this kind of connection phenomenon disappears - this is because multi-character reduces the size of the character shapes. At this time, the spacing between different parts of the character or different characters is larger compared to the connected parts of the character, so the Bezier function does not recognize it as the "part that should be interpolated", and therefore does not connect them.</a:t>
            </a:r>
            <a:endParaRPr lang="en-US" altLang="zh-CN" sz="2000">
              <a:latin typeface="Arial" panose="020B0604020202020204" pitchFamily="34" charset="0"/>
              <a:cs typeface="Arial" panose="020B0604020202020204" pitchFamily="34" charset="0"/>
            </a:endParaRPr>
          </a:p>
          <a:p>
            <a:pPr marL="0" indent="0">
              <a:buNone/>
            </a:pPr>
            <a:endParaRPr lang="en-US" altLang="zh-CN" sz="2000">
              <a:latin typeface="Arial" panose="020B0604020202020204" pitchFamily="34" charset="0"/>
              <a:cs typeface="Arial" panose="020B0604020202020204" pitchFamily="34" charset="0"/>
            </a:endParaRPr>
          </a:p>
          <a:p>
            <a:pPr marL="0" indent="0">
              <a:buNone/>
            </a:pPr>
            <a:r>
              <a:rPr lang="en-US" altLang="zh-CN" sz="2000">
                <a:latin typeface="Arial" panose="020B0604020202020204" pitchFamily="34" charset="0"/>
                <a:cs typeface="Arial" panose="020B0604020202020204" pitchFamily="34" charset="0"/>
              </a:rPr>
              <a:t>However, considering the clarity and size of the font, we did not apply the multi-character algorithm to the Bezier interpolation part of individual characters. Instead of possible overlapping, we preferred to present a font that is large enough and clear enough.</a:t>
            </a:r>
            <a:endParaRPr lang="en-US" altLang="zh-CN" sz="2000">
              <a:latin typeface="Arial" panose="020B0604020202020204" pitchFamily="34" charset="0"/>
              <a:cs typeface="Arial" panose="020B0604020202020204" pitchFamily="34" charset="0"/>
            </a:endParaRPr>
          </a:p>
          <a:p>
            <a:pPr marL="0" indent="0">
              <a:buNone/>
            </a:pPr>
            <a:endParaRPr lang="en-US" altLang="zh-CN" sz="2000">
              <a:latin typeface="Arial" panose="020B0604020202020204" pitchFamily="34" charset="0"/>
              <a:cs typeface="Arial" panose="020B0604020202020204" pitchFamily="34" charset="0"/>
            </a:endParaRPr>
          </a:p>
        </p:txBody>
      </p:sp>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Ⅳ.Testing and Results</a:t>
            </a:r>
            <a:endParaRPr lang="en-US" altLang="zh-CN" sz="2400" b="1">
              <a:latin typeface="Arial" panose="020B0604020202020204" pitchFamily="34" charset="0"/>
              <a:cs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Ⅴ.Problems and Possible Improvements</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280670" y="726440"/>
            <a:ext cx="8513445" cy="5323205"/>
          </a:xfrm>
          <a:prstGeom prst="rect">
            <a:avLst/>
          </a:prstGeom>
          <a:noFill/>
        </p:spPr>
        <p:txBody>
          <a:bodyPr wrap="square" rtlCol="0">
            <a:spAutoFit/>
          </a:bodyPr>
          <a:p>
            <a:r>
              <a:rPr lang="en-US" altLang="zh-CN" sz="2000" b="1"/>
              <a:t>limitations:</a:t>
            </a:r>
            <a:endParaRPr lang="en-US" altLang="zh-CN" sz="2000" b="1"/>
          </a:p>
          <a:p>
            <a:r>
              <a:rPr lang="en-US" altLang="zh-CN" sz="2000"/>
              <a:t>1.Due to the fundamental principles of the algorithm, it is still impossible to completely avoid the problem of stroke connection. If different parts of a character are close to each other, the Bezier fitting in the mujoco part will incorrectly connect these different parts, resulting in stroke connection. This is more obvious in some complex characters and special characters.</a:t>
            </a:r>
            <a:endParaRPr lang="en-US" altLang="zh-CN" sz="2000"/>
          </a:p>
          <a:p>
            <a:endParaRPr lang="en-US" altLang="zh-CN" sz="2000"/>
          </a:p>
          <a:p>
            <a:r>
              <a:rPr lang="en-US" altLang="zh-CN" sz="2000"/>
              <a:t>2.When dealing with multi-character processing (especially when characters are separated by spaces), if the horizontal length of the string is too long, it may not be fully recognized or may be misidentified, resulting in the characters becoming elongated or partially missing.</a:t>
            </a:r>
            <a:endParaRPr lang="en-US" altLang="zh-CN" sz="2000"/>
          </a:p>
          <a:p>
            <a:endParaRPr lang="en-US" altLang="zh-CN" sz="2000"/>
          </a:p>
          <a:p>
            <a:r>
              <a:rPr lang="en-US" altLang="zh-CN" sz="2000"/>
              <a:t>3.When writing on a curved surface, the character shapes may change due to the deviation in the calculation of the three-dimensional Euclid distance.At the same time, due to the short calculation time and the cumulative offset of the end-effector position, bugs will occur when writing on curved surfaces with more than three characters.</a:t>
            </a:r>
            <a:endParaRPr lang="en-US" altLang="zh-CN"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428240" y="45085"/>
            <a:ext cx="7189470" cy="583565"/>
          </a:xfrm>
          <a:prstGeom prst="rect">
            <a:avLst/>
          </a:prstGeom>
          <a:noFill/>
        </p:spPr>
        <p:txBody>
          <a:bodyPr wrap="square" rtlCol="0">
            <a:spAutoFit/>
          </a:bodyPr>
          <a:p>
            <a:pPr algn="ctr"/>
            <a:r>
              <a:rPr lang="en-US" altLang="zh-CN" sz="3200" b="1">
                <a:latin typeface="Arial" panose="020B0604020202020204" pitchFamily="34" charset="0"/>
                <a:cs typeface="Arial" panose="020B0604020202020204" pitchFamily="34" charset="0"/>
              </a:rPr>
              <a:t>Catalogue</a:t>
            </a:r>
            <a:endParaRPr lang="en-US" altLang="zh-CN" sz="3200" b="1">
              <a:latin typeface="Arial" panose="020B0604020202020204" pitchFamily="34" charset="0"/>
              <a:cs typeface="Arial" panose="020B0604020202020204" pitchFamily="34" charset="0"/>
            </a:endParaRPr>
          </a:p>
        </p:txBody>
      </p:sp>
      <p:sp>
        <p:nvSpPr>
          <p:cNvPr id="5" name="文本框 4"/>
          <p:cNvSpPr txBox="1"/>
          <p:nvPr/>
        </p:nvSpPr>
        <p:spPr>
          <a:xfrm>
            <a:off x="445770" y="693420"/>
            <a:ext cx="7179310" cy="460375"/>
          </a:xfrm>
          <a:prstGeom prst="rect">
            <a:avLst/>
          </a:prstGeom>
          <a:noFill/>
        </p:spPr>
        <p:txBody>
          <a:bodyPr wrap="square" rtlCol="0">
            <a:spAutoFit/>
          </a:bodyPr>
          <a:p>
            <a:r>
              <a:rPr lang="en-US" altLang="zh-CN" sz="2400">
                <a:latin typeface="Arial" panose="020B0604020202020204" pitchFamily="34" charset="0"/>
                <a:cs typeface="Arial" panose="020B0604020202020204" pitchFamily="34" charset="0"/>
              </a:rPr>
              <a:t>Ⅰ.Project Background and Application scenario</a:t>
            </a:r>
            <a:endParaRPr lang="en-US" altLang="zh-CN" sz="2400">
              <a:latin typeface="Arial" panose="020B0604020202020204" pitchFamily="34" charset="0"/>
              <a:cs typeface="Arial" panose="020B0604020202020204" pitchFamily="34" charset="0"/>
            </a:endParaRPr>
          </a:p>
        </p:txBody>
      </p:sp>
      <p:sp>
        <p:nvSpPr>
          <p:cNvPr id="6" name="文本框 5"/>
          <p:cNvSpPr txBox="1"/>
          <p:nvPr/>
        </p:nvSpPr>
        <p:spPr>
          <a:xfrm>
            <a:off x="489585" y="1684655"/>
            <a:ext cx="6250305" cy="460375"/>
          </a:xfrm>
          <a:prstGeom prst="rect">
            <a:avLst/>
          </a:prstGeom>
          <a:noFill/>
        </p:spPr>
        <p:txBody>
          <a:bodyPr wrap="square" rtlCol="0">
            <a:spAutoFit/>
          </a:bodyPr>
          <a:p>
            <a:pPr algn="l">
              <a:buClrTx/>
              <a:buSzTx/>
              <a:buFontTx/>
            </a:pPr>
            <a:r>
              <a:rPr lang="en-US" altLang="zh-CN" sz="2400">
                <a:latin typeface="Arial" panose="020B0604020202020204" pitchFamily="34" charset="0"/>
                <a:cs typeface="Arial" panose="020B0604020202020204" pitchFamily="34" charset="0"/>
              </a:rPr>
              <a:t>Ⅱ.Research objectives and work contents</a:t>
            </a:r>
            <a:endParaRPr lang="en-US" altLang="zh-CN" sz="2400">
              <a:latin typeface="Arial" panose="020B0604020202020204" pitchFamily="34" charset="0"/>
              <a:cs typeface="Arial" panose="020B0604020202020204" pitchFamily="34" charset="0"/>
            </a:endParaRPr>
          </a:p>
        </p:txBody>
      </p:sp>
      <p:sp>
        <p:nvSpPr>
          <p:cNvPr id="7" name="文本框 6"/>
          <p:cNvSpPr txBox="1"/>
          <p:nvPr/>
        </p:nvSpPr>
        <p:spPr>
          <a:xfrm>
            <a:off x="445770" y="2675890"/>
            <a:ext cx="9782175" cy="460375"/>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Ⅲ.System Design </a:t>
            </a:r>
            <a:r>
              <a:rPr lang="en-US" altLang="zh-CN" sz="2400">
                <a:latin typeface="Arial" panose="020B0604020202020204" pitchFamily="34" charset="0"/>
                <a:cs typeface="Arial" panose="020B0604020202020204" pitchFamily="34" charset="0"/>
                <a:sym typeface="+mn-ea"/>
              </a:rPr>
              <a:t>and project implementation</a:t>
            </a:r>
            <a:endParaRPr lang="en-US" altLang="zh-CN" sz="2400">
              <a:latin typeface="Arial" panose="020B0604020202020204" pitchFamily="34" charset="0"/>
              <a:cs typeface="Arial" panose="020B0604020202020204" pitchFamily="34" charset="0"/>
              <a:sym typeface="+mn-ea"/>
            </a:endParaRPr>
          </a:p>
        </p:txBody>
      </p:sp>
      <p:sp>
        <p:nvSpPr>
          <p:cNvPr id="8" name="文本框 7"/>
          <p:cNvSpPr txBox="1"/>
          <p:nvPr/>
        </p:nvSpPr>
        <p:spPr>
          <a:xfrm>
            <a:off x="445770" y="3667125"/>
            <a:ext cx="6250305" cy="368300"/>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Ⅳ.Testing and Results</a:t>
            </a:r>
            <a:endParaRPr lang="en-US" altLang="zh-CN" sz="2400">
              <a:latin typeface="Arial" panose="020B0604020202020204" pitchFamily="34" charset="0"/>
              <a:cs typeface="Arial" panose="020B0604020202020204" pitchFamily="34" charset="0"/>
              <a:sym typeface="+mn-ea"/>
            </a:endParaRPr>
          </a:p>
        </p:txBody>
      </p:sp>
      <p:sp>
        <p:nvSpPr>
          <p:cNvPr id="9" name="文本框 8"/>
          <p:cNvSpPr txBox="1"/>
          <p:nvPr/>
        </p:nvSpPr>
        <p:spPr>
          <a:xfrm>
            <a:off x="445770" y="4566285"/>
            <a:ext cx="6250305" cy="368300"/>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Ⅴ.Problems and Possible Improvements</a:t>
            </a:r>
            <a:endParaRPr lang="en-US" altLang="zh-CN" sz="2400">
              <a:latin typeface="Arial" panose="020B0604020202020204" pitchFamily="34" charset="0"/>
              <a:cs typeface="Arial" panose="020B0604020202020204" pitchFamily="34" charset="0"/>
              <a:sym typeface="+mn-ea"/>
            </a:endParaRPr>
          </a:p>
        </p:txBody>
      </p:sp>
      <p:sp>
        <p:nvSpPr>
          <p:cNvPr id="10" name="文本框 9"/>
          <p:cNvSpPr txBox="1"/>
          <p:nvPr/>
        </p:nvSpPr>
        <p:spPr>
          <a:xfrm>
            <a:off x="445770" y="5465445"/>
            <a:ext cx="6250305" cy="368300"/>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Ⅵ.Conclusion</a:t>
            </a:r>
            <a:endParaRPr lang="en-US" altLang="zh-CN" sz="2400">
              <a:latin typeface="Arial" panose="020B0604020202020204" pitchFamily="34" charset="0"/>
              <a:cs typeface="Arial" panose="020B0604020202020204" pitchFamily="34" charset="0"/>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323850" y="886460"/>
            <a:ext cx="4356100" cy="368300"/>
          </a:xfrm>
          <a:prstGeom prst="rect">
            <a:avLst/>
          </a:prstGeom>
          <a:noFill/>
        </p:spPr>
        <p:txBody>
          <a:bodyPr wrap="square" rtlCol="0">
            <a:spAutoFit/>
          </a:bodyPr>
          <a:p>
            <a:r>
              <a:rPr lang="en-US" altLang="zh-CN" b="1"/>
              <a:t>possible improvements:</a:t>
            </a:r>
            <a:endParaRPr lang="en-US" altLang="zh-CN" b="1"/>
          </a:p>
        </p:txBody>
      </p:sp>
      <p:sp>
        <p:nvSpPr>
          <p:cNvPr id="6" name="文本框 5"/>
          <p:cNvSpPr txBox="1"/>
          <p:nvPr/>
        </p:nvSpPr>
        <p:spPr>
          <a:xfrm>
            <a:off x="344805" y="1375410"/>
            <a:ext cx="8406130" cy="4523105"/>
          </a:xfrm>
          <a:prstGeom prst="rect">
            <a:avLst/>
          </a:prstGeom>
          <a:noFill/>
        </p:spPr>
        <p:txBody>
          <a:bodyPr wrap="square" rtlCol="0">
            <a:spAutoFit/>
          </a:bodyPr>
          <a:p>
            <a:r>
              <a:rPr lang="en-US" altLang="zh-CN"/>
              <a:t>1.Further improve the character scanning logic to adapt to multi-character writing</a:t>
            </a:r>
            <a:endParaRPr lang="en-US" altLang="zh-CN"/>
          </a:p>
          <a:p>
            <a:r>
              <a:rPr lang="en-US" altLang="zh-CN"/>
              <a:t>or lengthen the range of width to contain more characters.</a:t>
            </a:r>
            <a:endParaRPr lang="en-US" altLang="zh-CN"/>
          </a:p>
          <a:p>
            <a:endParaRPr lang="en-US" altLang="zh-CN"/>
          </a:p>
          <a:p>
            <a:r>
              <a:rPr lang="en-US" altLang="zh-CN"/>
              <a:t>2.Further practice and adjustment of the applicable conditions for Bezier fitting in </a:t>
            </a:r>
            <a:r>
              <a:rPr lang="en-US" altLang="zh-CN" b="1"/>
              <a:t>mujoco_painter</a:t>
            </a:r>
            <a:r>
              <a:rPr lang="en-US" altLang="zh-CN"/>
              <a:t> are carried out. When the distance between two interpolation points is greater than a certain specific value, the fitting will no longer be performed to avoid incorrect connection of different parts of the character.</a:t>
            </a:r>
            <a:endParaRPr lang="en-US" altLang="zh-CN"/>
          </a:p>
          <a:p>
            <a:endParaRPr lang="en-US" altLang="zh-CN"/>
          </a:p>
          <a:p>
            <a:endParaRPr lang="en-US" altLang="zh-CN"/>
          </a:p>
          <a:p>
            <a:r>
              <a:rPr lang="en-US" altLang="zh-CN"/>
              <a:t>3.Improve the function of the curved surface writing section,Extend the calculation time and add a three-dimensional vector algorithm for surface calculation.</a:t>
            </a:r>
            <a:endParaRPr lang="en-US" altLang="zh-CN"/>
          </a:p>
          <a:p>
            <a:endParaRPr lang="en-US" altLang="zh-CN"/>
          </a:p>
          <a:p>
            <a:endParaRPr lang="en-US" altLang="zh-CN"/>
          </a:p>
          <a:p>
            <a:r>
              <a:rPr lang="en-US" altLang="zh-CN"/>
              <a:t>4.Change the way of searching for characters in multi-character mode (the original method was to bind ASCII codes, which might ignore some special characters), and make it directly outline the contours using OpenCV.</a:t>
            </a:r>
            <a:endParaRPr lang="en-US" altLang="zh-CN"/>
          </a:p>
        </p:txBody>
      </p:sp>
      <p:sp>
        <p:nvSpPr>
          <p:cNvPr id="4" name="文本框 3"/>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Ⅴ.Problems and Possible Improvements</a:t>
            </a:r>
            <a:endParaRPr lang="en-US" altLang="zh-CN" sz="2400" b="1">
              <a:latin typeface="Arial"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Ⅵ.Conclusion</a:t>
            </a:r>
            <a:endParaRPr lang="en-US" altLang="zh-CN" sz="2400" b="1">
              <a:latin typeface="Arial" panose="020B0604020202020204" pitchFamily="34" charset="0"/>
              <a:cs typeface="Arial" panose="020B0604020202020204" pitchFamily="34" charset="0"/>
            </a:endParaRPr>
          </a:p>
        </p:txBody>
      </p:sp>
      <p:sp>
        <p:nvSpPr>
          <p:cNvPr id="5" name="文本框 4"/>
          <p:cNvSpPr txBox="1"/>
          <p:nvPr/>
        </p:nvSpPr>
        <p:spPr>
          <a:xfrm>
            <a:off x="303530" y="568960"/>
            <a:ext cx="11589385" cy="6132195"/>
          </a:xfrm>
          <a:prstGeom prst="rect">
            <a:avLst/>
          </a:prstGeom>
          <a:noFill/>
        </p:spPr>
        <p:txBody>
          <a:bodyPr wrap="square" rtlCol="0">
            <a:noAutofit/>
          </a:bodyPr>
          <a:p>
            <a:r>
              <a:rPr lang="en-US" altLang="zh-CN" sz="2400">
                <a:latin typeface="Arial" panose="020B0604020202020204" pitchFamily="34" charset="0"/>
                <a:cs typeface="Arial" panose="020B0604020202020204" pitchFamily="34" charset="0"/>
              </a:rPr>
              <a:t>In this project, we successfully implemented the control of the Mujoco robotic arm joints using Python code, as well as the inverse kinematics solution for the robotic arm joints. At the same time, with the help of libraries such as OpenCV, we completed the process of reading ---- translation (converting the character outline into pixel coordinate) ---- output.</a:t>
            </a:r>
            <a:endParaRPr lang="en-US" altLang="zh-CN" sz="2400">
              <a:latin typeface="Arial" panose="020B0604020202020204" pitchFamily="34" charset="0"/>
              <a:cs typeface="Arial" panose="020B0604020202020204" pitchFamily="34" charset="0"/>
            </a:endParaRPr>
          </a:p>
          <a:p>
            <a:endParaRPr lang="en-US" altLang="zh-CN" sz="2400">
              <a:latin typeface="Arial" panose="020B0604020202020204" pitchFamily="34" charset="0"/>
              <a:cs typeface="Arial" panose="020B0604020202020204" pitchFamily="34" charset="0"/>
            </a:endParaRPr>
          </a:p>
          <a:p>
            <a:r>
              <a:rPr lang="en-US" altLang="zh-CN" sz="2400">
                <a:latin typeface="Arial" panose="020B0604020202020204" pitchFamily="34" charset="0"/>
                <a:cs typeface="Arial" panose="020B0604020202020204" pitchFamily="34" charset="0"/>
              </a:rPr>
              <a:t>In the future, we will focus on improving the Bezier fitting algorithm while maintaining the fitting accuracy. We will attempt to combine deep learning technology instead of using a fixed precise value approach, in order to avoid the connection between characters.</a:t>
            </a:r>
            <a:endParaRPr lang="en-US" altLang="zh-CN" sz="2400">
              <a:latin typeface="Arial" panose="020B0604020202020204" pitchFamily="34" charset="0"/>
              <a:cs typeface="Arial" panose="020B0604020202020204" pitchFamily="34" charset="0"/>
            </a:endParaRPr>
          </a:p>
          <a:p>
            <a:endParaRPr lang="en-US" altLang="zh-CN" sz="2400">
              <a:latin typeface="Arial" panose="020B0604020202020204" pitchFamily="34" charset="0"/>
              <a:cs typeface="Arial" panose="020B0604020202020204" pitchFamily="34" charset="0"/>
            </a:endParaRPr>
          </a:p>
          <a:p>
            <a:r>
              <a:rPr lang="en-US" altLang="zh-CN" sz="2400">
                <a:latin typeface="Arial" panose="020B0604020202020204" pitchFamily="34" charset="0"/>
                <a:cs typeface="Arial" panose="020B0604020202020204" pitchFamily="34" charset="0"/>
              </a:rPr>
              <a:t>Furthermore, compared to the complex and error-prone IK calculation of the UR5e robotic arm, our initial design adopted a 3D printer-style end effector. The advantage of this type of end effector lies in that it only requires the representation of two joints along the x-axis and y-axis, which can convert the lattice coordinates into the displacement of the end effector (similar to vector operations). This not only saves computing power but also reduces the complexity of the calculation.</a:t>
            </a:r>
            <a:endParaRPr lang="en-US" altLang="zh-CN" sz="2400">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Ⅰ.Project Background and Application scenario</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94335" y="751840"/>
            <a:ext cx="11421110" cy="829945"/>
          </a:xfrm>
          <a:prstGeom prst="rect">
            <a:avLst/>
          </a:prstGeom>
          <a:noFill/>
        </p:spPr>
        <p:txBody>
          <a:bodyPr wrap="square" rtlCol="0">
            <a:spAutoFit/>
          </a:bodyPr>
          <a:p>
            <a:r>
              <a:rPr lang="en-US" altLang="zh-CN" sz="2400">
                <a:latin typeface="Arial" panose="020B0604020202020204" pitchFamily="34" charset="0"/>
                <a:cs typeface="Arial" panose="020B0604020202020204" pitchFamily="34" charset="0"/>
              </a:rPr>
              <a:t>Project Background: Utilizing the Mujoco physics engine, the </a:t>
            </a:r>
            <a:r>
              <a:rPr lang="en-US" altLang="zh-CN" sz="2400">
                <a:latin typeface="Arial" panose="020B0604020202020204" pitchFamily="34" charset="0"/>
                <a:cs typeface="Arial" panose="020B0604020202020204" pitchFamily="34" charset="0"/>
              </a:rPr>
              <a:t>ur5e robotic arm is employed to perform the writing of input characters.</a:t>
            </a:r>
            <a:endParaRPr lang="en-US" altLang="zh-CN" sz="2400">
              <a:latin typeface="Arial" panose="020B0604020202020204" pitchFamily="34" charset="0"/>
              <a:cs typeface="Arial" panose="020B0604020202020204" pitchFamily="34" charset="0"/>
            </a:endParaRPr>
          </a:p>
        </p:txBody>
      </p:sp>
      <p:sp>
        <p:nvSpPr>
          <p:cNvPr id="6" name="文本框 5"/>
          <p:cNvSpPr txBox="1"/>
          <p:nvPr/>
        </p:nvSpPr>
        <p:spPr>
          <a:xfrm>
            <a:off x="483235" y="2755265"/>
            <a:ext cx="10857230" cy="1198880"/>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Application scenario: Enables flat and three-dimensional writing for single or multiple characters. Further options include selecting the size of the writing area and the type of font.</a:t>
            </a:r>
            <a:endParaRPr lang="en-US" altLang="zh-CN" sz="2400">
              <a:latin typeface="Arial" panose="020B0604020202020204" pitchFamily="34" charset="0"/>
              <a:cs typeface="Arial" panose="020B0604020202020204" pitchFamily="3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algn="l">
              <a:buClrTx/>
              <a:buSzTx/>
              <a:buFontTx/>
            </a:pPr>
            <a:r>
              <a:rPr lang="en-US" altLang="zh-CN" sz="2400" b="1">
                <a:latin typeface="Arial" panose="020B0604020202020204" pitchFamily="34" charset="0"/>
                <a:cs typeface="Arial" panose="020B0604020202020204" pitchFamily="34" charset="0"/>
                <a:sym typeface="+mn-ea"/>
              </a:rPr>
              <a:t>Ⅱ.Research objectives and work contents</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233045" y="641985"/>
            <a:ext cx="11641455" cy="829945"/>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Research objective: Utilize tools such as OpenCV to capture and write character shapes</a:t>
            </a:r>
            <a:endParaRPr lang="en-US" altLang="zh-CN" sz="2400">
              <a:latin typeface="Arial" panose="020B0604020202020204" pitchFamily="34" charset="0"/>
              <a:cs typeface="Arial" panose="020B0604020202020204" pitchFamily="34" charset="0"/>
              <a:sym typeface="+mn-ea"/>
            </a:endParaRPr>
          </a:p>
        </p:txBody>
      </p:sp>
      <p:sp>
        <p:nvSpPr>
          <p:cNvPr id="7" name="文本框 6"/>
          <p:cNvSpPr txBox="1"/>
          <p:nvPr/>
        </p:nvSpPr>
        <p:spPr>
          <a:xfrm>
            <a:off x="233045" y="2236470"/>
            <a:ext cx="10784840" cy="1198880"/>
          </a:xfrm>
          <a:prstGeom prst="rect">
            <a:avLst/>
          </a:prstGeom>
          <a:noFill/>
        </p:spPr>
        <p:txBody>
          <a:bodyPr wrap="square" rtlCol="0">
            <a:spAutoFit/>
          </a:bodyPr>
          <a:p>
            <a:pPr lvl="0" algn="l">
              <a:buClrTx/>
              <a:buSzTx/>
              <a:buFontTx/>
            </a:pPr>
            <a:r>
              <a:rPr lang="en-US" altLang="zh-CN" sz="2400">
                <a:latin typeface="Arial" panose="020B0604020202020204" pitchFamily="34" charset="0"/>
                <a:cs typeface="Arial" panose="020B0604020202020204" pitchFamily="34" charset="0"/>
                <a:sym typeface="+mn-ea"/>
              </a:rPr>
              <a:t>Job </a:t>
            </a:r>
            <a:r>
              <a:rPr lang="en-US" altLang="zh-CN" sz="2400">
                <a:latin typeface="Arial" panose="020B0604020202020204" pitchFamily="34" charset="0"/>
                <a:cs typeface="Arial" panose="020B0604020202020204" pitchFamily="34" charset="0"/>
                <a:sym typeface="+mn-ea"/>
              </a:rPr>
              <a:t>Description</a:t>
            </a:r>
            <a:r>
              <a:rPr lang="en-US" altLang="zh-CN" sz="2400">
                <a:latin typeface="Arial" panose="020B0604020202020204" pitchFamily="34" charset="0"/>
                <a:cs typeface="Arial" panose="020B0604020202020204" pitchFamily="34" charset="0"/>
                <a:sym typeface="+mn-ea"/>
              </a:rPr>
              <a:t>: Write programs to enable the recognition of character outlines, </a:t>
            </a:r>
            <a:r>
              <a:rPr lang="en-US" altLang="zh-CN" sz="2400">
                <a:latin typeface="Arial" panose="020B0604020202020204" pitchFamily="34" charset="0"/>
                <a:cs typeface="Arial" panose="020B0604020202020204" pitchFamily="34" charset="0"/>
                <a:sym typeface="+mn-ea"/>
              </a:rPr>
              <a:t>and </a:t>
            </a:r>
            <a:r>
              <a:rPr lang="en-US" altLang="zh-CN" sz="2400">
                <a:latin typeface="Arial" panose="020B0604020202020204" pitchFamily="34" charset="0"/>
                <a:cs typeface="Arial" panose="020B0604020202020204" pitchFamily="34" charset="0"/>
                <a:sym typeface="+mn-ea"/>
              </a:rPr>
              <a:t>then convert them into data formats that can be recognized by Mujoco. Finally, reproduce the characters in Mujoco.</a:t>
            </a:r>
            <a:endParaRPr lang="en-US" altLang="zh-CN" sz="2400">
              <a:latin typeface="Arial" panose="020B0604020202020204" pitchFamily="34" charset="0"/>
              <a:cs typeface="Arial" panose="020B0604020202020204" pitchFamily="34"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F360BE8B-6686-4F3D-AEAF-501FE73E4058-1" descr="绘图1"/>
          <p:cNvPicPr>
            <a:picLocks noChangeAspect="1"/>
          </p:cNvPicPr>
          <p:nvPr/>
        </p:nvPicPr>
        <p:blipFill>
          <a:blip r:embed="rId1"/>
          <a:stretch>
            <a:fillRect/>
          </a:stretch>
        </p:blipFill>
        <p:spPr>
          <a:xfrm>
            <a:off x="3143885" y="1341120"/>
            <a:ext cx="5761990" cy="905510"/>
          </a:xfrm>
          <a:prstGeom prst="rect">
            <a:avLst/>
          </a:prstGeom>
        </p:spPr>
      </p:pic>
      <p:sp>
        <p:nvSpPr>
          <p:cNvPr id="7" name="文本框 6"/>
          <p:cNvSpPr txBox="1"/>
          <p:nvPr/>
        </p:nvSpPr>
        <p:spPr>
          <a:xfrm>
            <a:off x="1911985" y="2737485"/>
            <a:ext cx="7496810" cy="922020"/>
          </a:xfrm>
          <a:prstGeom prst="rect">
            <a:avLst/>
          </a:prstGeom>
          <a:noFill/>
        </p:spPr>
        <p:txBody>
          <a:bodyPr wrap="square" rtlCol="0">
            <a:spAutoFit/>
          </a:bodyPr>
          <a:p>
            <a:r>
              <a:rPr lang="en-US" altLang="zh-CN" b="1"/>
              <a:t>Character_maker</a:t>
            </a:r>
            <a:r>
              <a:rPr lang="en-US" altLang="zh-CN"/>
              <a:t>: A contour generation tool based on OpenCV and Bezier curves ,whcan store the contours of the given characters in the </a:t>
            </a:r>
            <a:r>
              <a:rPr lang="en-US" altLang="zh-CN" b="1"/>
              <a:t>"character_contours" </a:t>
            </a:r>
            <a:r>
              <a:rPr lang="en-US" altLang="zh-CN"/>
              <a:t>folder with the form of grid coordinates</a:t>
            </a:r>
            <a:endParaRPr lang="en-US" altLang="zh-CN"/>
          </a:p>
        </p:txBody>
      </p:sp>
      <p:sp>
        <p:nvSpPr>
          <p:cNvPr id="8" name="文本框 7"/>
          <p:cNvSpPr txBox="1"/>
          <p:nvPr/>
        </p:nvSpPr>
        <p:spPr>
          <a:xfrm>
            <a:off x="1911985" y="4086225"/>
            <a:ext cx="7496810" cy="645160"/>
          </a:xfrm>
          <a:prstGeom prst="rect">
            <a:avLst/>
          </a:prstGeom>
          <a:noFill/>
        </p:spPr>
        <p:txBody>
          <a:bodyPr wrap="square" rtlCol="0">
            <a:spAutoFit/>
          </a:bodyPr>
          <a:p>
            <a:r>
              <a:rPr lang="en-US" altLang="zh-CN" b="1"/>
              <a:t>Character_contours</a:t>
            </a:r>
            <a:r>
              <a:rPr lang="en-US" altLang="zh-CN"/>
              <a:t>: A folder containing the coordinates of the grid points, which can be read by </a:t>
            </a:r>
            <a:r>
              <a:rPr lang="en-US" altLang="zh-CN" b="1"/>
              <a:t>“mujoco_painter”</a:t>
            </a:r>
            <a:endParaRPr lang="en-US" altLang="zh-CN" b="1"/>
          </a:p>
        </p:txBody>
      </p:sp>
      <p:sp>
        <p:nvSpPr>
          <p:cNvPr id="9" name="文本框 8"/>
          <p:cNvSpPr txBox="1"/>
          <p:nvPr/>
        </p:nvSpPr>
        <p:spPr>
          <a:xfrm>
            <a:off x="1911985" y="5157470"/>
            <a:ext cx="7496810" cy="922020"/>
          </a:xfrm>
          <a:prstGeom prst="rect">
            <a:avLst/>
          </a:prstGeom>
          <a:noFill/>
        </p:spPr>
        <p:txBody>
          <a:bodyPr wrap="square" rtlCol="0">
            <a:spAutoFit/>
          </a:bodyPr>
          <a:p>
            <a:r>
              <a:rPr lang="en-US" altLang="zh-CN" b="1"/>
              <a:t>mujoco_painter</a:t>
            </a:r>
            <a:r>
              <a:rPr lang="en-US" altLang="zh-CN"/>
              <a:t>: This part can import the coordinates into the mujoco program and subjected to linear fitting and IK calculations, so as to visualize and output the string.</a:t>
            </a:r>
            <a:endParaRPr lang="en-US" altLang="zh-CN"/>
          </a:p>
        </p:txBody>
      </p:sp>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pic>
        <p:nvPicPr>
          <p:cNvPr id="6" name="图片 5"/>
          <p:cNvPicPr>
            <a:picLocks noChangeAspect="1"/>
          </p:cNvPicPr>
          <p:nvPr/>
        </p:nvPicPr>
        <p:blipFill>
          <a:blip r:embed="rId1"/>
          <a:stretch>
            <a:fillRect/>
          </a:stretch>
        </p:blipFill>
        <p:spPr>
          <a:xfrm>
            <a:off x="0" y="591185"/>
            <a:ext cx="12192000" cy="56756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4" name="文本框 3"/>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a:t>
            </a:r>
            <a:r>
              <a:rPr lang="en-US" altLang="zh-CN" sz="2400" b="1">
                <a:sym typeface="+mn-ea"/>
              </a:rPr>
              <a:t>Character_maker)</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sp>
        <p:nvSpPr>
          <p:cNvPr id="6" name="文本框 5"/>
          <p:cNvSpPr txBox="1"/>
          <p:nvPr/>
        </p:nvSpPr>
        <p:spPr>
          <a:xfrm>
            <a:off x="421640" y="984250"/>
            <a:ext cx="11427460" cy="5354320"/>
          </a:xfrm>
          <a:prstGeom prst="rect">
            <a:avLst/>
          </a:prstGeom>
          <a:noFill/>
        </p:spPr>
        <p:txBody>
          <a:bodyPr wrap="square" rtlCol="0">
            <a:spAutoFit/>
          </a:bodyPr>
          <a:p>
            <a:r>
              <a:rPr lang="en-US" altLang="zh-CN">
                <a:latin typeface="Arial" panose="020B0604020202020204" pitchFamily="34" charset="0"/>
                <a:cs typeface="Arial" panose="020B0604020202020204" pitchFamily="34" charset="0"/>
              </a:rPr>
              <a:t>1. How to find the outline of a character?</a:t>
            </a:r>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Solution:</a:t>
            </a:r>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Use Opencv(Func</a:t>
            </a:r>
            <a:r>
              <a:rPr lang="zh-CN" altLang="en-US">
                <a:latin typeface="Arial" panose="020B0604020202020204" pitchFamily="34" charset="0"/>
                <a:cs typeface="Arial" panose="020B0604020202020204" pitchFamily="34" charset="0"/>
              </a:rPr>
              <a:t>：</a:t>
            </a:r>
            <a:r>
              <a:rPr lang="en-US" altLang="zh-CN" i="1" u="sng">
                <a:latin typeface="Arial" panose="020B0604020202020204" pitchFamily="34" charset="0"/>
                <a:cs typeface="Arial" panose="020B0604020202020204" pitchFamily="34" charset="0"/>
              </a:rPr>
              <a:t>cv2.findContours</a:t>
            </a:r>
            <a:r>
              <a:rPr lang="en-US" altLang="zh-CN">
                <a:latin typeface="Arial" panose="020B0604020202020204" pitchFamily="34" charset="0"/>
                <a:cs typeface="Arial" panose="020B0604020202020204" pitchFamily="34" charset="0"/>
              </a:rPr>
              <a:t>)</a:t>
            </a:r>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If findContours failed to accurately identify the outline (this issue occurs when the characters are too complex),we use function </a:t>
            </a:r>
            <a:r>
              <a:rPr lang="en-US" altLang="zh-CN" i="1" u="sng">
                <a:latin typeface="Arial" panose="020B0604020202020204" pitchFamily="34" charset="0"/>
                <a:cs typeface="Arial" panose="020B0604020202020204" pitchFamily="34" charset="0"/>
              </a:rPr>
              <a:t>cv2.Cannys</a:t>
            </a:r>
            <a:r>
              <a:rPr lang="en-US" altLang="zh-CN">
                <a:latin typeface="Arial" panose="020B0604020202020204" pitchFamily="34" charset="0"/>
                <a:cs typeface="Arial" panose="020B0604020202020204" pitchFamily="34" charset="0"/>
              </a:rPr>
              <a:t> to ensure the outline is indentified correctly.</a:t>
            </a:r>
            <a:endParaRPr lang="en-US" altLang="zh-CN">
              <a:latin typeface="Arial" panose="020B0604020202020204" pitchFamily="34" charset="0"/>
              <a:cs typeface="Arial" panose="020B0604020202020204" pitchFamily="34" charset="0"/>
            </a:endParaRPr>
          </a:p>
          <a:p>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2.How to ensure that the character outlines are accurately extracted by points?</a:t>
            </a:r>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Solution:</a:t>
            </a:r>
            <a:endParaRPr lang="en-US" altLang="zh-CN">
              <a:latin typeface="Arial" panose="020B0604020202020204" pitchFamily="34" charset="0"/>
              <a:cs typeface="Arial" panose="020B0604020202020204" pitchFamily="34" charset="0"/>
            </a:endParaRPr>
          </a:p>
          <a:p>
            <a:pPr indent="457200"/>
            <a:r>
              <a:rPr lang="en-US" altLang="zh-CN">
                <a:latin typeface="Arial" panose="020B0604020202020204" pitchFamily="34" charset="0"/>
                <a:cs typeface="Arial" panose="020B0604020202020204" pitchFamily="34" charset="0"/>
              </a:rPr>
              <a:t>Ⅰ.Convert the grayscale image to a black-and-white binary image to facilitate contour extraction.</a:t>
            </a:r>
            <a:endParaRPr lang="en-US" altLang="zh-CN">
              <a:latin typeface="Arial" panose="020B0604020202020204" pitchFamily="34" charset="0"/>
              <a:cs typeface="Arial" panose="020B0604020202020204" pitchFamily="34" charset="0"/>
            </a:endParaRPr>
          </a:p>
          <a:p>
            <a:pPr indent="457200"/>
            <a:endParaRPr lang="en-US" altLang="zh-CN">
              <a:latin typeface="Arial" panose="020B0604020202020204" pitchFamily="34" charset="0"/>
              <a:cs typeface="Arial" panose="020B0604020202020204" pitchFamily="34" charset="0"/>
            </a:endParaRPr>
          </a:p>
          <a:p>
            <a:pPr indent="457200"/>
            <a:r>
              <a:rPr lang="en-US" altLang="zh-CN">
                <a:latin typeface="Arial" panose="020B0604020202020204" pitchFamily="34" charset="0"/>
                <a:cs typeface="Arial" panose="020B0604020202020204" pitchFamily="34" charset="0"/>
              </a:rPr>
              <a:t>Ⅱ.Filter out the tiny contours with an area less than 5 (mostly image noise points), and only retain the        contour of the valid character strokes.</a:t>
            </a:r>
            <a:endParaRPr lang="en-US" altLang="zh-CN">
              <a:latin typeface="Arial" panose="020B0604020202020204" pitchFamily="34" charset="0"/>
              <a:cs typeface="Arial" panose="020B0604020202020204" pitchFamily="34" charset="0"/>
            </a:endParaRPr>
          </a:p>
          <a:p>
            <a:pPr indent="457200"/>
            <a:endParaRPr lang="en-US" altLang="zh-CN">
              <a:latin typeface="Arial" panose="020B0604020202020204" pitchFamily="34" charset="0"/>
              <a:cs typeface="Arial" panose="020B0604020202020204" pitchFamily="34" charset="0"/>
            </a:endParaRPr>
          </a:p>
          <a:p>
            <a:pPr indent="457200"/>
            <a:r>
              <a:rPr lang="en-US" altLang="zh-CN">
                <a:latin typeface="Arial" panose="020B0604020202020204" pitchFamily="34" charset="0"/>
                <a:cs typeface="Arial" panose="020B0604020202020204" pitchFamily="34" charset="0"/>
              </a:rPr>
              <a:t>Ⅲ.Allocate the number of sampling points according to the contour length(Contour resampling), to ensure that there is no situation where some contours have too many points while others have too few points.</a:t>
            </a:r>
            <a:endParaRPr lang="en-US" altLang="zh-CN">
              <a:latin typeface="Arial" panose="020B0604020202020204" pitchFamily="34" charset="0"/>
              <a:cs typeface="Arial" panose="020B0604020202020204" pitchFamily="34" charset="0"/>
            </a:endParaRPr>
          </a:p>
          <a:p>
            <a:pPr indent="457200"/>
            <a:r>
              <a:rPr lang="en-US" altLang="zh-CN">
                <a:latin typeface="Arial" panose="020B0604020202020204" pitchFamily="34" charset="0"/>
                <a:cs typeface="Arial" panose="020B0604020202020204" pitchFamily="34" charset="0"/>
              </a:rPr>
              <a:t>#contours with too many points may be over-fitted in the subsequent Bezier fitting, and contours with too few points will have poor fitting results, resulting in image distortion</a:t>
            </a:r>
            <a:endParaRPr lang="en-US" altLang="zh-CN">
              <a:latin typeface="Arial" panose="020B0604020202020204" pitchFamily="34" charset="0"/>
              <a:cs typeface="Arial" panose="020B0604020202020204" pitchFamily="34" charset="0"/>
            </a:endParaRPr>
          </a:p>
          <a:p>
            <a:pPr indent="457200"/>
            <a:endParaRPr lang="en-US" altLang="zh-CN">
              <a:latin typeface="Arial" panose="020B0604020202020204" pitchFamily="34" charset="0"/>
              <a:cs typeface="Arial" panose="020B0604020202020204" pitchFamily="34" charset="0"/>
            </a:endParaRPr>
          </a:p>
          <a:p>
            <a:pPr indent="457200"/>
            <a:r>
              <a:rPr lang="en-US" altLang="zh-CN">
                <a:latin typeface="Arial" panose="020B0604020202020204" pitchFamily="34" charset="0"/>
                <a:cs typeface="Arial" panose="020B0604020202020204" pitchFamily="34" charset="0"/>
              </a:rPr>
              <a:t>Ⅳ.Set up the final verification. If the results are not compliant, recalculate the fitting results.</a:t>
            </a:r>
            <a:endParaRPr lang="en-US" altLang="zh-CN">
              <a:latin typeface="Arial" panose="020B0604020202020204" pitchFamily="34" charset="0"/>
              <a:cs typeface="Arial" panose="020B0604020202020204" pitchFamily="34" charset="0"/>
            </a:endParaRPr>
          </a:p>
        </p:txBody>
      </p:sp>
      <p:pic>
        <p:nvPicPr>
          <p:cNvPr id="7" name="图片 6"/>
          <p:cNvPicPr>
            <a:picLocks noChangeAspect="1"/>
          </p:cNvPicPr>
          <p:nvPr/>
        </p:nvPicPr>
        <p:blipFill>
          <a:blip r:embed="rId1"/>
          <a:stretch>
            <a:fillRect/>
          </a:stretch>
        </p:blipFill>
        <p:spPr>
          <a:xfrm>
            <a:off x="465455" y="2461895"/>
            <a:ext cx="6248400" cy="2159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65735" y="147320"/>
            <a:ext cx="11758930" cy="521970"/>
          </a:xfrm>
          <a:prstGeom prst="rect">
            <a:avLst/>
          </a:prstGeom>
          <a:noFill/>
        </p:spPr>
        <p:txBody>
          <a:bodyPr wrap="square" rtlCol="0">
            <a:spAutoFit/>
          </a:bodyPr>
          <a:p>
            <a:pPr algn="ctr"/>
            <a:r>
              <a:rPr lang="en-US" altLang="zh-CN" sz="2800"/>
              <a:t>Detailed explaination of Opencv using</a:t>
            </a:r>
            <a:endParaRPr lang="en-US" altLang="zh-CN" sz="2800"/>
          </a:p>
        </p:txBody>
      </p:sp>
      <p:sp>
        <p:nvSpPr>
          <p:cNvPr id="6" name="文本框 5"/>
          <p:cNvSpPr txBox="1"/>
          <p:nvPr/>
        </p:nvSpPr>
        <p:spPr>
          <a:xfrm>
            <a:off x="1812290" y="676910"/>
            <a:ext cx="8378825" cy="368300"/>
          </a:xfrm>
          <a:prstGeom prst="rect">
            <a:avLst/>
          </a:prstGeom>
          <a:noFill/>
        </p:spPr>
        <p:txBody>
          <a:bodyPr wrap="square" rtlCol="0">
            <a:spAutoFit/>
          </a:bodyPr>
          <a:p>
            <a:r>
              <a:rPr lang="en-US" altLang="zh-CN"/>
              <a:t>extract_contour_points:Use OpenCV to extract character outlines(core function)</a:t>
            </a:r>
            <a:endParaRPr lang="en-US" altLang="zh-CN"/>
          </a:p>
        </p:txBody>
      </p:sp>
      <p:pic>
        <p:nvPicPr>
          <p:cNvPr id="7" name="ECB019B1-382A-4266-B25C-5B523AA43C14-2"/>
          <p:cNvPicPr>
            <a:picLocks noChangeAspect="1"/>
          </p:cNvPicPr>
          <p:nvPr/>
        </p:nvPicPr>
        <p:blipFill>
          <a:blip r:embed="rId1"/>
          <a:stretch>
            <a:fillRect/>
          </a:stretch>
        </p:blipFill>
        <p:spPr>
          <a:xfrm>
            <a:off x="1524000" y="1052830"/>
            <a:ext cx="9144000" cy="1963420"/>
          </a:xfrm>
          <a:prstGeom prst="rect">
            <a:avLst/>
          </a:prstGeom>
        </p:spPr>
      </p:pic>
      <p:sp>
        <p:nvSpPr>
          <p:cNvPr id="8" name="文本框 7"/>
          <p:cNvSpPr txBox="1"/>
          <p:nvPr/>
        </p:nvSpPr>
        <p:spPr>
          <a:xfrm>
            <a:off x="1927860" y="2708910"/>
            <a:ext cx="8263255" cy="645160"/>
          </a:xfrm>
          <a:prstGeom prst="rect">
            <a:avLst/>
          </a:prstGeom>
          <a:noFill/>
        </p:spPr>
        <p:txBody>
          <a:bodyPr wrap="square" rtlCol="0">
            <a:spAutoFit/>
          </a:bodyPr>
          <a:p>
            <a:r>
              <a:rPr lang="en-US" altLang="zh-CN" b="1"/>
              <a:t>image binaryzation:</a:t>
            </a:r>
            <a:r>
              <a:rPr lang="en-US" altLang="zh-CN"/>
              <a:t>Divide the image into black and white, enhance the contrast, and make it easier for OpenCV to recognize.</a:t>
            </a:r>
            <a:endParaRPr lang="en-US" altLang="zh-CN"/>
          </a:p>
        </p:txBody>
      </p:sp>
      <p:sp>
        <p:nvSpPr>
          <p:cNvPr id="9" name="文本框 8"/>
          <p:cNvSpPr txBox="1"/>
          <p:nvPr/>
        </p:nvSpPr>
        <p:spPr>
          <a:xfrm>
            <a:off x="1927860" y="3361690"/>
            <a:ext cx="8263255" cy="1137285"/>
          </a:xfrm>
          <a:prstGeom prst="rect">
            <a:avLst/>
          </a:prstGeom>
          <a:noFill/>
        </p:spPr>
        <p:txBody>
          <a:bodyPr wrap="square" rtlCol="0">
            <a:spAutoFit/>
          </a:bodyPr>
          <a:p>
            <a:r>
              <a:rPr lang="en-US" altLang="zh-CN" b="1"/>
              <a:t>contour extraction:</a:t>
            </a:r>
            <a:r>
              <a:rPr lang="en-US" altLang="zh-CN"/>
              <a:t>Keep all the points of the contour, and </a:t>
            </a:r>
            <a:r>
              <a:rPr lang="en-US" altLang="zh-CN" b="1"/>
              <a:t>normalize</a:t>
            </a:r>
            <a:r>
              <a:rPr lang="en-US" altLang="zh-CN"/>
              <a:t> them to facilitate the subsequent limitation of the character coordinates within the working range of the ur5e robotic arm.</a:t>
            </a:r>
            <a:endParaRPr lang="en-US" altLang="zh-CN"/>
          </a:p>
          <a:p>
            <a:r>
              <a:rPr lang="en-US" altLang="zh-CN" sz="1400" i="1"/>
              <a:t> #Perform canny edge detection to extract contours in partially connected characters</a:t>
            </a:r>
            <a:endParaRPr lang="en-US" altLang="zh-CN" sz="1400" i="1"/>
          </a:p>
        </p:txBody>
      </p:sp>
      <p:sp>
        <p:nvSpPr>
          <p:cNvPr id="10" name="文本框 9"/>
          <p:cNvSpPr txBox="1"/>
          <p:nvPr/>
        </p:nvSpPr>
        <p:spPr>
          <a:xfrm>
            <a:off x="1927860" y="4498975"/>
            <a:ext cx="8263255" cy="368300"/>
          </a:xfrm>
          <a:prstGeom prst="rect">
            <a:avLst/>
          </a:prstGeom>
          <a:noFill/>
        </p:spPr>
        <p:txBody>
          <a:bodyPr wrap="square" rtlCol="0">
            <a:spAutoFit/>
          </a:bodyPr>
          <a:p>
            <a:r>
              <a:rPr lang="en-US" altLang="zh-CN" b="1"/>
              <a:t>Evenly distribute the points:</a:t>
            </a:r>
            <a:r>
              <a:rPr lang="en-US" altLang="zh-CN"/>
              <a:t>Remove the noise points and obtain the final coordinates.</a:t>
            </a:r>
            <a:endParaRPr lang="en-US" altLang="zh-CN"/>
          </a:p>
        </p:txBody>
      </p:sp>
      <p:sp>
        <p:nvSpPr>
          <p:cNvPr id="13" name="文本框 12"/>
          <p:cNvSpPr txBox="1"/>
          <p:nvPr/>
        </p:nvSpPr>
        <p:spPr>
          <a:xfrm>
            <a:off x="1919605" y="5144135"/>
            <a:ext cx="8263255" cy="922020"/>
          </a:xfrm>
          <a:prstGeom prst="rect">
            <a:avLst/>
          </a:prstGeom>
          <a:noFill/>
        </p:spPr>
        <p:txBody>
          <a:bodyPr wrap="square" rtlCol="0">
            <a:spAutoFit/>
          </a:bodyPr>
          <a:p>
            <a:r>
              <a:rPr lang="en-US" altLang="zh-CN" b="1"/>
              <a:t>Final result:</a:t>
            </a:r>
            <a:r>
              <a:rPr lang="en-US" altLang="zh-CN"/>
              <a:t>After sampling each contour separately and assigning point numbers, the resulting coordinate point array is combined, which constitutes the coordinate point array of the overall contour of the character.</a:t>
            </a:r>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310515" y="460375"/>
            <a:ext cx="9819005" cy="460375"/>
          </a:xfrm>
          <a:prstGeom prst="rect">
            <a:avLst/>
          </a:prstGeom>
          <a:noFill/>
        </p:spPr>
        <p:txBody>
          <a:bodyPr wrap="square" rtlCol="0">
            <a:spAutoFit/>
          </a:bodyPr>
          <a:p>
            <a:r>
              <a:rPr lang="en-US" altLang="zh-CN" sz="2400" b="1">
                <a:latin typeface="Arial" panose="020B0604020202020204" pitchFamily="34" charset="0"/>
                <a:cs typeface="Arial" panose="020B0604020202020204" pitchFamily="34" charset="0"/>
              </a:rPr>
              <a:t>Key Technologies and Solutions(</a:t>
            </a:r>
            <a:r>
              <a:rPr lang="en-US" altLang="zh-CN" sz="2400" b="1">
                <a:sym typeface="+mn-ea"/>
              </a:rPr>
              <a:t>Character_maker)</a:t>
            </a:r>
            <a:r>
              <a:rPr lang="en-US" altLang="zh-CN" sz="2400" b="1">
                <a:latin typeface="Arial" panose="020B0604020202020204" pitchFamily="34" charset="0"/>
                <a:cs typeface="Arial" panose="020B0604020202020204" pitchFamily="34" charset="0"/>
              </a:rPr>
              <a:t>:</a:t>
            </a:r>
            <a:endParaRPr lang="en-US" altLang="zh-CN" sz="2400" b="1">
              <a:latin typeface="Arial" panose="020B0604020202020204" pitchFamily="34" charset="0"/>
              <a:cs typeface="Arial" panose="020B0604020202020204" pitchFamily="34" charset="0"/>
            </a:endParaRPr>
          </a:p>
        </p:txBody>
      </p:sp>
      <p:sp>
        <p:nvSpPr>
          <p:cNvPr id="6" name="文本框 5"/>
          <p:cNvSpPr txBox="1"/>
          <p:nvPr/>
        </p:nvSpPr>
        <p:spPr>
          <a:xfrm>
            <a:off x="0" y="0"/>
            <a:ext cx="7179310" cy="460375"/>
          </a:xfrm>
          <a:prstGeom prst="rect">
            <a:avLst/>
          </a:prstGeom>
          <a:noFill/>
        </p:spPr>
        <p:txBody>
          <a:bodyPr wrap="square" rtlCol="0">
            <a:spAutoFit/>
          </a:bodyPr>
          <a:p>
            <a:pPr lvl="0" algn="l">
              <a:buClrTx/>
              <a:buSzTx/>
              <a:buFontTx/>
            </a:pPr>
            <a:r>
              <a:rPr lang="en-US" altLang="zh-CN" sz="2400" b="1">
                <a:latin typeface="Arial" panose="020B0604020202020204" pitchFamily="34" charset="0"/>
                <a:cs typeface="Arial" panose="020B0604020202020204" pitchFamily="34" charset="0"/>
                <a:sym typeface="+mn-ea"/>
              </a:rPr>
              <a:t>Ⅲ.System Design and project implementation</a:t>
            </a:r>
            <a:endParaRPr lang="en-US" altLang="zh-CN" sz="2400" b="1">
              <a:latin typeface="Arial" panose="020B0604020202020204" pitchFamily="34" charset="0"/>
              <a:cs typeface="Arial" panose="020B0604020202020204" pitchFamily="34" charset="0"/>
            </a:endParaRPr>
          </a:p>
        </p:txBody>
      </p:sp>
      <p:sp>
        <p:nvSpPr>
          <p:cNvPr id="7" name="文本框 6"/>
          <p:cNvSpPr txBox="1"/>
          <p:nvPr/>
        </p:nvSpPr>
        <p:spPr>
          <a:xfrm>
            <a:off x="407035" y="1043305"/>
            <a:ext cx="11492230" cy="1198880"/>
          </a:xfrm>
          <a:prstGeom prst="rect">
            <a:avLst/>
          </a:prstGeom>
          <a:noFill/>
        </p:spPr>
        <p:txBody>
          <a:bodyPr wrap="square" rtlCol="0">
            <a:spAutoFit/>
          </a:bodyPr>
          <a:p>
            <a:r>
              <a:rPr lang="en-US" altLang="zh-CN">
                <a:latin typeface="Arial" panose="020B0604020202020204" pitchFamily="34" charset="0"/>
                <a:cs typeface="Arial" panose="020B0604020202020204" pitchFamily="34" charset="0"/>
              </a:rPr>
              <a:t>3.How can we ensure that the UR5e robotic arm can accurately identify the coordinates it has taken?</a:t>
            </a:r>
            <a:endParaRPr lang="en-US" altLang="zh-CN">
              <a:latin typeface="Arial" panose="020B0604020202020204" pitchFamily="34" charset="0"/>
              <a:cs typeface="Arial" panose="020B0604020202020204" pitchFamily="34" charset="0"/>
            </a:endParaRPr>
          </a:p>
          <a:p>
            <a:r>
              <a:rPr lang="en-US" altLang="zh-CN">
                <a:latin typeface="Arial" panose="020B0604020202020204" pitchFamily="34" charset="0"/>
                <a:cs typeface="Arial" panose="020B0604020202020204" pitchFamily="34" charset="0"/>
              </a:rPr>
              <a:t>Solution:Use the coordinate transformation formula</a:t>
            </a:r>
            <a:endParaRPr lang="en-US" altLang="zh-CN">
              <a:latin typeface="Arial" panose="020B0604020202020204" pitchFamily="34" charset="0"/>
              <a:cs typeface="Arial" panose="020B0604020202020204" pitchFamily="34" charset="0"/>
            </a:endParaRPr>
          </a:p>
          <a:p>
            <a:endParaRPr lang="en-US" altLang="zh-CN">
              <a:latin typeface="Arial" panose="020B0604020202020204" pitchFamily="34" charset="0"/>
              <a:cs typeface="Arial" panose="020B0604020202020204" pitchFamily="34" charset="0"/>
            </a:endParaRPr>
          </a:p>
          <a:p>
            <a:endParaRPr lang="en-US" altLang="zh-CN">
              <a:latin typeface="Arial" panose="020B0604020202020204" pitchFamily="34" charset="0"/>
              <a:cs typeface="Arial" panose="020B0604020202020204" pitchFamily="34" charset="0"/>
            </a:endParaRPr>
          </a:p>
        </p:txBody>
      </p:sp>
      <p:graphicFrame>
        <p:nvGraphicFramePr>
          <p:cNvPr id="9" name="表格 8"/>
          <p:cNvGraphicFramePr/>
          <p:nvPr/>
        </p:nvGraphicFramePr>
        <p:xfrm>
          <a:off x="166370" y="3834130"/>
          <a:ext cx="8773160" cy="762000"/>
        </p:xfrm>
        <a:graphic>
          <a:graphicData uri="http://schemas.openxmlformats.org/drawingml/2006/table">
            <a:tbl>
              <a:tblPr firstRow="1" bandRow="1">
                <a:tableStyleId>{5C22544A-7EE6-4342-B048-85BDC9FD1C3A}</a:tableStyleId>
              </a:tblPr>
              <a:tblGrid>
                <a:gridCol w="1196340"/>
                <a:gridCol w="940435"/>
                <a:gridCol w="948055"/>
                <a:gridCol w="948055"/>
                <a:gridCol w="948055"/>
                <a:gridCol w="948055"/>
                <a:gridCol w="948055"/>
                <a:gridCol w="948055"/>
                <a:gridCol w="948055"/>
              </a:tblGrid>
              <a:tr h="381000">
                <a:tc>
                  <a:txBody>
                    <a:bodyPr/>
                    <a:p>
                      <a:pPr algn="ctr">
                        <a:buNone/>
                      </a:pPr>
                      <a:r>
                        <a:rPr lang="en-US" altLang="zh-CN"/>
                        <a:t>x</a:t>
                      </a:r>
                      <a:endParaRPr lang="en-US" altLang="zh-CN"/>
                    </a:p>
                  </a:txBody>
                  <a:tcPr anchor="ctr" anchorCtr="0"/>
                </a:tc>
                <a:tc>
                  <a:txBody>
                    <a:bodyPr/>
                    <a:p>
                      <a:pPr algn="ctr">
                        <a:buClrTx/>
                        <a:buSzTx/>
                        <a:buFontTx/>
                        <a:buNone/>
                      </a:pPr>
                      <a:r>
                        <a:rPr lang="en-US" altLang="zh-CN"/>
                        <a:t>0.1</a:t>
                      </a:r>
                      <a:endParaRPr lang="en-US" altLang="zh-CN"/>
                    </a:p>
                  </a:txBody>
                  <a:tcPr/>
                </a:tc>
                <a:tc>
                  <a:txBody>
                    <a:bodyPr/>
                    <a:p>
                      <a:pPr algn="ctr">
                        <a:buClrTx/>
                        <a:buSzTx/>
                        <a:buFontTx/>
                        <a:buNone/>
                      </a:pPr>
                      <a:r>
                        <a:rPr lang="en-US" altLang="zh-CN"/>
                        <a:t>0.2</a:t>
                      </a:r>
                      <a:endParaRPr lang="en-US" altLang="zh-CN"/>
                    </a:p>
                  </a:txBody>
                  <a:tcPr/>
                </a:tc>
                <a:tc>
                  <a:txBody>
                    <a:bodyPr/>
                    <a:p>
                      <a:pPr algn="ctr">
                        <a:buClrTx/>
                        <a:buSzTx/>
                        <a:buFontTx/>
                        <a:buNone/>
                      </a:pPr>
                      <a:r>
                        <a:rPr lang="en-US" altLang="zh-CN"/>
                        <a:t>0.3</a:t>
                      </a:r>
                      <a:endParaRPr lang="en-US" altLang="zh-CN"/>
                    </a:p>
                  </a:txBody>
                  <a:tcPr/>
                </a:tc>
                <a:tc>
                  <a:txBody>
                    <a:bodyPr/>
                    <a:p>
                      <a:pPr algn="ctr">
                        <a:buClrTx/>
                        <a:buSzTx/>
                        <a:buFontTx/>
                        <a:buNone/>
                      </a:pPr>
                      <a:r>
                        <a:rPr lang="en-US" altLang="zh-CN"/>
                        <a:t>0.4</a:t>
                      </a:r>
                      <a:endParaRPr lang="en-US" altLang="zh-CN"/>
                    </a:p>
                  </a:txBody>
                  <a:tcPr/>
                </a:tc>
                <a:tc>
                  <a:txBody>
                    <a:bodyPr/>
                    <a:p>
                      <a:pPr algn="ctr">
                        <a:buClrTx/>
                        <a:buSzTx/>
                        <a:buFontTx/>
                        <a:buNone/>
                      </a:pPr>
                      <a:r>
                        <a:rPr lang="en-US" altLang="zh-CN"/>
                        <a:t>0.5</a:t>
                      </a:r>
                      <a:endParaRPr lang="en-US" altLang="zh-CN"/>
                    </a:p>
                  </a:txBody>
                  <a:tcPr/>
                </a:tc>
                <a:tc>
                  <a:txBody>
                    <a:bodyPr/>
                    <a:p>
                      <a:pPr algn="ctr">
                        <a:buClrTx/>
                        <a:buSzTx/>
                        <a:buFontTx/>
                        <a:buNone/>
                      </a:pPr>
                      <a:r>
                        <a:rPr lang="en-US" altLang="zh-CN"/>
                        <a:t>0.6</a:t>
                      </a:r>
                      <a:endParaRPr lang="en-US" altLang="zh-CN"/>
                    </a:p>
                  </a:txBody>
                  <a:tcPr/>
                </a:tc>
                <a:tc>
                  <a:txBody>
                    <a:bodyPr/>
                    <a:p>
                      <a:pPr algn="ctr">
                        <a:buClrTx/>
                        <a:buSzTx/>
                        <a:buFontTx/>
                        <a:buNone/>
                      </a:pPr>
                      <a:r>
                        <a:rPr lang="en-US" altLang="zh-CN"/>
                        <a:t>0.7</a:t>
                      </a:r>
                      <a:endParaRPr lang="en-US" altLang="zh-CN"/>
                    </a:p>
                  </a:txBody>
                  <a:tcPr/>
                </a:tc>
                <a:tc>
                  <a:txBody>
                    <a:bodyPr/>
                    <a:p>
                      <a:pPr algn="ctr">
                        <a:buClrTx/>
                        <a:buSzTx/>
                        <a:buFontTx/>
                        <a:buNone/>
                      </a:pPr>
                      <a:r>
                        <a:rPr lang="en-US" altLang="zh-CN"/>
                        <a:t>0.8</a:t>
                      </a:r>
                      <a:endParaRPr lang="en-US" altLang="zh-CN"/>
                    </a:p>
                  </a:txBody>
                  <a:tcPr/>
                </a:tc>
              </a:tr>
              <a:tr h="381000">
                <a:tc>
                  <a:txBody>
                    <a:bodyPr/>
                    <a:p>
                      <a:pPr algn="ctr">
                        <a:buNone/>
                      </a:pPr>
                      <a:r>
                        <a:rPr lang="en-US" altLang="zh-CN"/>
                        <a:t>Mutation?</a:t>
                      </a:r>
                      <a:endParaRPr lang="en-US" altLang="zh-CN"/>
                    </a:p>
                  </a:txBody>
                  <a:tcPr/>
                </a:tc>
                <a:tc>
                  <a:txBody>
                    <a:bodyPr/>
                    <a:p>
                      <a:pPr algn="ctr">
                        <a:buClrTx/>
                        <a:buSzTx/>
                        <a:buFontTx/>
                        <a:buNone/>
                      </a:pPr>
                      <a:r>
                        <a:rPr lang="en-US" altLang="zh-CN" b="1">
                          <a:solidFill>
                            <a:schemeClr val="lt1"/>
                          </a:solidFill>
                        </a:rPr>
                        <a:t>not</a:t>
                      </a:r>
                      <a:endParaRPr lang="en-US" altLang="zh-CN" b="1">
                        <a:solidFill>
                          <a:schemeClr val="lt1"/>
                        </a:solidFill>
                      </a:endParaRPr>
                    </a:p>
                    <a:p>
                      <a:pPr algn="ctr">
                        <a:buClrTx/>
                        <a:buSzTx/>
                        <a:buFontTx/>
                        <a:buNone/>
                      </a:pPr>
                      <a:r>
                        <a:rPr lang="en-US" altLang="zh-CN" b="1">
                          <a:solidFill>
                            <a:schemeClr val="lt1"/>
                          </a:solidFill>
                        </a:rPr>
                        <a:t>sure</a:t>
                      </a:r>
                      <a:endParaRPr lang="en-US" altLang="zh-CN" b="1">
                        <a:solidFill>
                          <a:schemeClr val="lt1"/>
                        </a:solidFill>
                      </a:endParaRPr>
                    </a:p>
                  </a:txBody>
                  <a:tcPr/>
                </a:tc>
                <a:tc>
                  <a:txBody>
                    <a:bodyPr/>
                    <a:p>
                      <a:pPr algn="ctr">
                        <a:buClrTx/>
                        <a:buSzTx/>
                        <a:buFontTx/>
                        <a:buNone/>
                      </a:pPr>
                      <a:r>
                        <a:rPr lang="en-US" altLang="zh-CN" b="1">
                          <a:solidFill>
                            <a:schemeClr val="lt1"/>
                          </a:solidFill>
                        </a:rPr>
                        <a:t>no</a:t>
                      </a:r>
                      <a:endParaRPr lang="en-US" altLang="zh-CN" b="1">
                        <a:solidFill>
                          <a:schemeClr val="lt1"/>
                        </a:solidFill>
                      </a:endParaRPr>
                    </a:p>
                  </a:txBody>
                  <a:tcPr/>
                </a:tc>
                <a:tc>
                  <a:txBody>
                    <a:bodyPr/>
                    <a:p>
                      <a:pPr algn="ctr">
                        <a:buClrTx/>
                        <a:buSzTx/>
                        <a:buFontTx/>
                        <a:buNone/>
                      </a:pPr>
                      <a:r>
                        <a:rPr lang="en-US" altLang="zh-CN" b="1">
                          <a:solidFill>
                            <a:schemeClr val="lt1"/>
                          </a:solidFill>
                        </a:rPr>
                        <a:t>no</a:t>
                      </a:r>
                      <a:endParaRPr lang="en-US" altLang="zh-CN" b="1">
                        <a:solidFill>
                          <a:schemeClr val="lt1"/>
                        </a:solidFill>
                      </a:endParaRPr>
                    </a:p>
                  </a:txBody>
                  <a:tcPr/>
                </a:tc>
                <a:tc>
                  <a:txBody>
                    <a:bodyPr/>
                    <a:p>
                      <a:pPr algn="ctr">
                        <a:buClrTx/>
                        <a:buSzTx/>
                        <a:buFontTx/>
                        <a:buNone/>
                      </a:pPr>
                      <a:r>
                        <a:rPr lang="en-US" altLang="zh-CN" b="1">
                          <a:solidFill>
                            <a:schemeClr val="lt1"/>
                          </a:solidFill>
                        </a:rPr>
                        <a:t>no</a:t>
                      </a:r>
                      <a:endParaRPr lang="en-US" altLang="zh-CN" b="1">
                        <a:solidFill>
                          <a:schemeClr val="lt1"/>
                        </a:solidFill>
                      </a:endParaRPr>
                    </a:p>
                  </a:txBody>
                  <a:tcPr/>
                </a:tc>
                <a:tc>
                  <a:txBody>
                    <a:bodyPr/>
                    <a:p>
                      <a:pPr algn="ctr">
                        <a:buClrTx/>
                        <a:buSzTx/>
                        <a:buFontTx/>
                        <a:buNone/>
                      </a:pPr>
                      <a:r>
                        <a:rPr lang="en-US" altLang="zh-CN" b="1">
                          <a:solidFill>
                            <a:schemeClr val="lt1"/>
                          </a:solidFill>
                        </a:rPr>
                        <a:t>no</a:t>
                      </a:r>
                      <a:endParaRPr lang="en-US" altLang="zh-CN" b="1">
                        <a:solidFill>
                          <a:schemeClr val="lt1"/>
                        </a:solidFill>
                      </a:endParaRPr>
                    </a:p>
                  </a:txBody>
                  <a:tcPr/>
                </a:tc>
                <a:tc>
                  <a:txBody>
                    <a:bodyPr/>
                    <a:p>
                      <a:pPr algn="ctr">
                        <a:buClrTx/>
                        <a:buSzTx/>
                        <a:buFontTx/>
                        <a:buNone/>
                      </a:pPr>
                      <a:r>
                        <a:rPr lang="en-US" altLang="zh-CN" b="1">
                          <a:solidFill>
                            <a:schemeClr val="lt1"/>
                          </a:solidFill>
                        </a:rPr>
                        <a:t>no</a:t>
                      </a:r>
                      <a:endParaRPr lang="en-US" altLang="zh-CN" b="1">
                        <a:solidFill>
                          <a:schemeClr val="lt1"/>
                        </a:solidFill>
                      </a:endParaRPr>
                    </a:p>
                  </a:txBody>
                  <a:tcPr/>
                </a:tc>
                <a:tc>
                  <a:txBody>
                    <a:bodyPr/>
                    <a:p>
                      <a:pPr algn="ctr">
                        <a:buClrTx/>
                        <a:buSzTx/>
                        <a:buFontTx/>
                        <a:buNone/>
                      </a:pPr>
                      <a:r>
                        <a:rPr lang="en-US" altLang="zh-CN" b="1">
                          <a:solidFill>
                            <a:schemeClr val="lt1"/>
                          </a:solidFill>
                        </a:rPr>
                        <a:t>not sure</a:t>
                      </a:r>
                      <a:endParaRPr lang="en-US" altLang="zh-CN" b="1">
                        <a:solidFill>
                          <a:schemeClr val="lt1"/>
                        </a:solidFill>
                      </a:endParaRPr>
                    </a:p>
                  </a:txBody>
                  <a:tcPr/>
                </a:tc>
                <a:tc>
                  <a:txBody>
                    <a:bodyPr/>
                    <a:p>
                      <a:pPr algn="ctr">
                        <a:buClrTx/>
                        <a:buSzTx/>
                        <a:buFontTx/>
                        <a:buNone/>
                      </a:pPr>
                      <a:r>
                        <a:rPr lang="en-US" altLang="zh-CN" b="1">
                          <a:solidFill>
                            <a:schemeClr val="lt1"/>
                          </a:solidFill>
                        </a:rPr>
                        <a:t>yes</a:t>
                      </a:r>
                      <a:endParaRPr lang="en-US" altLang="zh-CN" b="1">
                        <a:solidFill>
                          <a:schemeClr val="lt1"/>
                        </a:solidFill>
                      </a:endParaRPr>
                    </a:p>
                  </a:txBody>
                  <a:tcPr/>
                </a:tc>
              </a:tr>
            </a:tbl>
          </a:graphicData>
        </a:graphic>
      </p:graphicFrame>
      <p:sp>
        <p:nvSpPr>
          <p:cNvPr id="10" name="文本框 9"/>
          <p:cNvSpPr txBox="1"/>
          <p:nvPr/>
        </p:nvSpPr>
        <p:spPr>
          <a:xfrm>
            <a:off x="166370" y="5998845"/>
            <a:ext cx="7596505" cy="368300"/>
          </a:xfrm>
          <a:prstGeom prst="rect">
            <a:avLst/>
          </a:prstGeom>
          <a:noFill/>
        </p:spPr>
        <p:txBody>
          <a:bodyPr wrap="square" rtlCol="0">
            <a:spAutoFit/>
          </a:bodyPr>
          <a:p>
            <a:r>
              <a:rPr lang="en-US" altLang="zh-CN"/>
              <a:t>So we limited the range of coordinate into [0.2,0.6]</a:t>
            </a:r>
            <a:endParaRPr lang="en-US" altLang="zh-CN"/>
          </a:p>
        </p:txBody>
      </p:sp>
      <p:sp>
        <p:nvSpPr>
          <p:cNvPr id="11" name="文本框 10"/>
          <p:cNvSpPr txBox="1"/>
          <p:nvPr/>
        </p:nvSpPr>
        <p:spPr>
          <a:xfrm>
            <a:off x="224790" y="5051425"/>
            <a:ext cx="9305925" cy="1198880"/>
          </a:xfrm>
          <a:prstGeom prst="rect">
            <a:avLst/>
          </a:prstGeom>
          <a:noFill/>
        </p:spPr>
        <p:txBody>
          <a:bodyPr wrap="square" rtlCol="0">
            <a:spAutoFit/>
          </a:bodyPr>
          <a:p>
            <a:r>
              <a:rPr lang="en-US" altLang="zh-CN" b="1"/>
              <a:t>Not sure:Means related to the value of Y.</a:t>
            </a:r>
            <a:r>
              <a:rPr lang="en-US" altLang="zh-CN"/>
              <a:t>The closer the coordinates are to the origin, the more likely they are to undergo a sudden change.(possible reason:When the end effector approaches the origin, the joint undergoes an approximately 360-degree bending, resulting in a sudden change.)</a:t>
            </a:r>
            <a:endParaRPr lang="en-US" altLang="zh-CN"/>
          </a:p>
        </p:txBody>
      </p:sp>
      <p:sp>
        <p:nvSpPr>
          <p:cNvPr id="12" name="文本框 11"/>
          <p:cNvSpPr txBox="1"/>
          <p:nvPr/>
        </p:nvSpPr>
        <p:spPr>
          <a:xfrm>
            <a:off x="304165" y="3443605"/>
            <a:ext cx="4064000" cy="368300"/>
          </a:xfrm>
          <a:prstGeom prst="rect">
            <a:avLst/>
          </a:prstGeom>
          <a:noFill/>
        </p:spPr>
        <p:txBody>
          <a:bodyPr wrap="square" rtlCol="0">
            <a:spAutoFit/>
          </a:bodyPr>
          <a:p>
            <a:r>
              <a:rPr lang="en-US" altLang="zh-CN"/>
              <a:t>Why we chose [0.2-0.6]?</a:t>
            </a:r>
            <a:endParaRPr lang="en-US" altLang="zh-CN"/>
          </a:p>
        </p:txBody>
      </p:sp>
      <p:pic>
        <p:nvPicPr>
          <p:cNvPr id="13" name="图片 12"/>
          <p:cNvPicPr>
            <a:picLocks noChangeAspect="1"/>
          </p:cNvPicPr>
          <p:nvPr/>
        </p:nvPicPr>
        <p:blipFill>
          <a:blip r:embed="rId1"/>
          <a:stretch>
            <a:fillRect/>
          </a:stretch>
        </p:blipFill>
        <p:spPr>
          <a:xfrm>
            <a:off x="310515" y="1615440"/>
            <a:ext cx="5054600" cy="1907540"/>
          </a:xfrm>
          <a:prstGeom prst="rect">
            <a:avLst/>
          </a:prstGeom>
        </p:spPr>
      </p:pic>
      <p:sp>
        <p:nvSpPr>
          <p:cNvPr id="2" name="文本框 1"/>
          <p:cNvSpPr txBox="1"/>
          <p:nvPr/>
        </p:nvSpPr>
        <p:spPr>
          <a:xfrm>
            <a:off x="6880860" y="3235325"/>
            <a:ext cx="4064000" cy="645160"/>
          </a:xfrm>
          <a:prstGeom prst="rect">
            <a:avLst/>
          </a:prstGeom>
          <a:noFill/>
        </p:spPr>
        <p:txBody>
          <a:bodyPr wrap="square" rtlCol="0">
            <a:spAutoFit/>
          </a:bodyPr>
          <a:p>
            <a:r>
              <a:rPr lang="en-US" altLang="zh-CN"/>
              <a:t>Since the patterns of x and y are the same, only x is presented here.</a:t>
            </a:r>
            <a:endParaRPr lang="en-US" altLang="zh-CN"/>
          </a:p>
        </p:txBody>
      </p:sp>
    </p:spTree>
  </p:cSld>
  <p:clrMapOvr>
    <a:masterClrMapping/>
  </p:clrMapOvr>
</p:sld>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F360BE8B-6686-4F3D-AEAF-501FE73E4058-1">
      <extobjdata type="F360BE8B-6686-4F3D-AEAF-501FE73E4058" data="ewoJIkZpbGVDb250ZW50IiA6ICJVRXNEQkJRQUFBQUlBR3hlS0Z5MnlKQ2NxQUVBQU93REFBQU1BQUFBWkc5amRXMWxiblF1ZUcxc2haTmJiNk13RUlYZlYrcC9zUHhPYWhBa05JS3RzcVEzS2QxV3BaZG5oQWRpeGRpVk1kbFdWZjk3YmJvS2pSdFVIcEE0My9HeG1Sa25weThOUjF0UUxaTWl4ZjZFWUFTaWxKU0pPc1dkcnJ3WW4vNCsrcFVzWmRrMUlEUzZ5VlA4eEFSR1Jybm9HRTN4Mnl3NmlXSi9ScnlBUXVDRndjeXNvbFhvaFJERUJnQ0pwK1FkbzhmZExzR0VURTZ3aVVYbXNkR1pGQldyL3d1OW1FdmVhZU5HanltT2lJK1BIWGhkdEJ2THlENTVlS2FGaHR1aWhyOUZBOVp3dmxqbFo4N3l0Zngzb1JpMStQN3U0UUM5Nnppb2NXei9HemdUTUc2eFIvaWpvTmdjdHR5b2V0RnB1U3BlWmFjUFc1cm1aOGRLbHB2c3MwamY4VlV0cElJbFZKblF1WDdsWStYWStjNmwwQ09lTXc2bFZxd3NlS1prMis3aWh2SW54MjRmazF5YlVXSzgzYXZOcDRadUM3MDJreEE2bGR1ajRaZHdKeXRabEpwdCswWmZDUW92emxtczNscHRHSnhrK2N4NlpSSU5XbDRxQVBIRXFGNWJGa1JUNHNKTFlQVzZMNHMvSlYrMzRJV3VwR29zb2RCdUJwS1p0bXVnUy9QcVEwa3c5WWp2a1JqNS9qeWN6VVBpZUdVL2FoeUUzTW9CWFp0TFdMR3huTWlmQitFM3N4dlVONlcvdCtiakExQkxBd1FVQUFBQUNBQnNYaWhjTjhkV0JmRUtBQUR0VlFBQUR3QUFBSEJoWjJWekwzQmhaMlV4TG5odGJPMGNUVy9qeHZWZW9QK0JVSUJpdDgxU0pFVlJFaW8za0MzSmRtRnBWVXYyMnIwRXREU1d1YVk0S2tVNWRrOUpjeW5RRmlqUUJZb0c3U0ZBaXU2cFFZRXVldXEvNldZMy82THp4ZUdIaGhSbHliYWN5RDVZblBmbXpYdHZadDZuNk9wSDF5TmJ1Z0x1eElMT1ZrNlZsWndFbkQ0Y1dNNXdLM2ZVYXo0cjV6NzYyUTkvVU8yWVF5RHQxeEdLZ2xCNk4yT3dsY05qT2FsdGp0RG5iNzk4ODB6TlNiK0VjSVJ3Y3RLUlkzbGJ1ZEVvSjNWYzBESEh3RVhEaFJ3aUphRWZRcTdqd3ZHRURaREJGOWJBdTVDT0VhS3FhWEpSeStYRDBEMWdEUzg4REM1VkNuSkpVYU5ndkNBbm9LbktMRFFnb0ZWS1VUQm1aOXNGNW1VNkN4eHREaThkNkhxdWFSR0VadTJnMjRpQ2ExTVBkcTFmQXd6dUhSNDFFaFk1QU9lRWdwSUE3OEZ4R3ZqUVp6SE9uSSt3RFQwUGpnUVkzYjRMYmZ1RUVKZUxpcUVWUmZCVEJvL0NkbDFyc0EyR2xuTWk0STBEVHdYQTUrNndicm1nNzZHVEdHV3FtbzhmbCtxQmVRT25Ybmo2ejZlamNRc09nRUFlRE9wNk56WVFyRXBnYkMrTUtLZzlIWjBkZ0N0Z0M2YU5SaTN6SlhUSllab0ZXUTRGeFU4aEV2RVl1SFZyNG9rbUl1Z2VuQU90VFNZWVdJNWRqWEczYjFMeGlrb2NoTzVmSDlGa1dsWGtHUVMwSXRlY0VsSjZSTWQ0L2FZRjdBSEd0czBicVhzQlArbGNRQS82UjF4cWswUE5Id213QXllWXFFVHVGVklJa2txaWx3ZXBXMkZJQjVZRGZNUWV1UGFRamp3TENlU1RpcW1Cc0VIV1o5ZUgyaVhmRXIzOXg1L2UvdkVQOU9sb0s0Zi81S1NtYlE0cGZjdXpnWUF3SVg1czJsT2lCbVMvdG5MZDNtRkVWUVNsQ1IxUGFwb2p5NzdaeXJVc2RCTW1FRjNUVXhOSmxaT29BdEMyU3p2UWhzamtmYUNUbjZqSzg3NFFtUVRUdUdCZi9mdjlsNis0WUVTU1J5Mlp3WjNINTYrLy9mTnJMbGtkakUzWEd3SEhlNFRpc2RPUDVTdjU4alZHcG1WejhkalRZNWFzek0va2YvNyt2Ly8rOWQyck4rKy8vaHNYOEFXNjFjNjZIODFnZ0ZtMHVLR2JjRXZZdEd5N0NkMlI2YkhBcDQzRjQrRHQzYVlMUjcwTE1JbzVuMnJIdFJ5dkM3enBXR3BheU5sMkx3RHd1Q0packtRRTVoR0hMZHc4NGlBbEZFYmhhS0JsdXNoNVVsbUpldzhQb0hBZy9FaTllMmlFYzRYc09vcjN3cm9oSTJ4SDMzLysrMi8rOGpXM3Fmdk9sVFd4em9MdGt3NWcvOUsveFVSQS82R0dYUGRWZ0xkdDlpK0hMcHc2QXgraDY1aGpVY1FUWHY3dHYzNkQ0MGhtK0pKVzkxMk1hSG42RkY2ZFlRdVdKMDR1VUVhVmJpSmV2QkFZcDArL2VQZnFkY1FKRVRSeTJJZ3pMa1RGSWRERytUa0taVEM0WUFqQTJNMFJvQUMyQXgwSHphWEVpM3FJV1FMMm4xcXRnRnNkSHdqVGNzN3dQVlY4em84dHo3UXQ3eWFGZDcyVXlydXVwUEF1QkhZdlVLd2ZnMWJ6akZmL21TTFJ1MFErcytPbW9DMG5HOEs5SHJJSUtPN3JnOG5FRitxYk41KzllLzI3cUVpdTZVek8wUVdOMjQwZ21pOHBzMVlsQ09MTHhWbG96Um1LQWtZQzIrMncrRllyNldMb0tkMzVnaXlnakk2d1B4OHRMQjNTS0ZwcXhlUFdFRElocDJ0eUZGMFRXRXJiR2dzaWJ3NFRCZDU1a2Y2cUpQS3RtNTQ1dzVGMXRqOGcvQWlXUUlZd0FZNnVtb0JpZGFjRDBSMmV4QW5SWWJibEhVL2w5b2dlR2lYdVJjaWtCTUVKTExNRzgzVHBPUXhwM0VUTlpXanVIZ2Y4Q1RZdEd6c0Z5azRoQXp2NEttQisxTG5jckU1Yk9tVlBYNjIyR0txYW5UZC9LT0w4V3Rha0g1LzYvT3dsc29DWVdYTExZd2M1TnFQYXVBS0NJMHhHNjY2ZnBFdk4yWXMzTTVGYVJoWnIvR0pxOVM5YjVnVDVPODNROUtJNkV6ck5CQ1pkYUZzRG9YSzV4Zi9nblB3b29yTVcwSnU5OUE0UVFqajBCUkRYR3lKSU95YlJCZ29NUFRIU0lmYllsak1rcFJXNVdLd29SaksxanVsNXdIV1lhUkNpa1dwRHpYWGhKd1JMOGFQRldkdEYwQnZPSURzeTBRblMyRHpkRStTdy9sVkZMZXY0cm5KWGpQdzhXdXpDSENBNkZYdy93VGtPWTlWaXNaOGdmOTVmZldZVEU3ZXFTdjE2OGpaaUJwRHN1QllndGtVSkJLcjUwTEdOT0dZVUtjemNDeEkrUkRMMkh2clV1UGFBTS9DWEZuR1g1T1U1UXNUYnp6TnhaRVlrQWtpekpYeEdTbFRBY1hZemUvZklsS3cybDArS3hSSEl2bURWeWoxVkpwcjRjYncySjVnY1dqTTBuYW9sZlg3djJxTzVZVnJpUmpDRjRVVkFCNjI1YmFPZ1hqcXUyZFlRcFNvN3lDWUNsMWFDNkpHaU5yQmtvS3l6WjU1MVBZakMrTEx3a0JDU2thdFd3Yi9KWXV4Y21LN1pSK3RKK3lmVVNyTXNzK1phcHMxelN5UElMZWRSN0NDQ1E5Y2NYL2dVdTJOOEkxbWl4MlRFRHRFWk5DMTM0aEVjOUlEek8vL3pJYzBBeVdTekQ3WUIwaDRJbm12bkhnNlJVNDRnVGZzbUVpV3FzMnlSZW1Dc1BkM1BENU9NRzkrYkJCaUJqOGRTaDhxNGM1SndheVA0M3RoSDVHci9lR1JlQXJlYTk4WnBDK1hIU1dCMHVzUk1VZ0E1V1RObUxEYUZEa1RjOEM2QUkrQzVGcGl4WGd4eUkxcXlEWWs3U0E1QzI2VFVtWUt3WThNSkdLUTQwVGJFdFpqVUpYQ2FtMEtoQmE5QUR5YXBNM09JU0xDemhHRUVNWis0S3ZHaUsrVW5RVEg1eElXeXNKQnkxeDV1MFV5YVg0cURPemdKd2xXcmVjRzk0b1BCTldTUmhxaU93S29tbUx4ZlRTZ0pxZ2tSTkJwK2hJY2lxU2wweE1scDBOOHFGQ3ZFYzlhT2VzKzNHN3Y3N1U2Nzk0U0FlK2J3UXhSTm9qOVBad09wb0FkR1N3UzNJSUVBSjlSNUszeDZvMTNQUEZtd2VwYnBLSU1TYUNWREJjWlF5VHFZN1dkVWYya0ZHY1ZIUHFYSXA2bjFHWXk3ZTFRN3JEOVJCTUx5Y0t4UXJqQnBxWXduUDhIY1BCWEdPZkVpVGpEckZNODZUWmdWQ3NrS2lyeEljVWRab0xJVHlFc3Ftd0taUTZXZStjaitoZ2Y0NUY2cGlpYWZrSTBWSGlBMlFRMVBNRVFURXVwTE9JbU9kcFhGcVcrbE1qL3RqZFRqQSszZVU4NjZaQ3BhRUtOSFVsRjlEdkx0VTFFYXpVWlNVVnpVSW5WMTFVOUVGVUcxZ0pCNkZGbm9zc0ZjWWlpV09aaExqdFh1UHBpN2JlU3lWTVJtckRSSXl4b2RrR0hlUGFGZlgwQW4yQ1lmZU9ONTZLQmtDbi90STJnTTRlK0doSTF1U3BnUmFWY1lnZ0NqanI5dFlVR0hkMGgvKzlYYmYzNnhhTCtpYU1oS1JlQmdBaGRaS2NnRlZidHQ0MEt2bEdVbDF2emhHQm1iRnlWQ1FsK2tnMkhJUnRFb3JHOFRJNkZKY1d5Nmxpa0lCTm00WDhhNjltZ1ZhOC92Vm9pT09HOTNNOC9aNkIzWERwNzg2RmRUNlAyVTdpNzkvR0dzR3FQS1JVTXJDdHgzbm5FUkVVUEE4VDIzV3JKdDljcTdMZGtPWmNEbnZiUmMyRzNPMkhaWnBlWVc2THdzcWpuZkFHMTZNSnNlektZSEl3Q3NSL1Q3VUQwWWxBeXF1bTlOY09rK2F5dW1XSkZMbWo5UFgybERKcnVKNC9NV01NbDhYaWhHS2haa3BhUnBTM1JudElwY05oNUJlMGJaTkdmdXRUa1RWWTY2QXVYY1Vic0h1Y3crYi9mMG9lUEJxVHZaZEh3WXducDBmQlkwakpualA0SzlaUE1uWS9BY01KYmRXaS9aSGJtTjFoNmtVYlRXR3NsK2pwWXZEcEVZaWI4S0ZIN0RhSkcrVXVYTyswckZFanYwRDlwYk1ncFJMdGE2djZROGVIL0pVQUoxM1UrSDZaSDNsNFR0SXY4QWlTYVVOLzJsVFg4cEJIalVHYmEyWklhdGhhNWVyM0hTZTdGZjcrMDlZVW5pMDlsN3lDbUUzb011eG1qc05mWjM5M3BaaUN5VWR4Zm1JS1ZFUmdRblpQVFVKVkpwOVhGODBmRStNK2tNTDlQNVYzajcwaCtoMWN2dmVwYjlzUG5rcHVrY0JXVnBPcS8wUzNwcjIzUXUzOVU3Y25mZGN5NnB1cXpxZ3RCejAzTis4QmZqTnQxYXp0T21XeHZOeHg5bnQvWjcwYW5kTkdDL3UrbmgwZzNZUmVybUlSZXYzOEdMY1BmZmQrVXIzdjZ0T0gvdFRiNjQ2YnltS0NlNTh5b3JpcUt1US90MU5IMEorL0Rqc1duaEE3UnB2VEtFOVdpOUx0N2ZYTnZHNi9mbnpic2xlNVpaMmJqTHM3SEs5L0JZK1VOVUVwSHd2NFFoeU95TlBQeU1uQUV1LzJ2MGljWS8yQVJ6UEFNL1VTd2NJa0tHa2w5c2dVb2lmZTIyOUNzWkJTaXZaSUZrQWVZb2lMUlIvUzJoL3o0VGZmZy9VRXNEQkJRQUFBQUlBR3hlS0Z3azhOdjRPZ0FBQURvQUFBQU9BQUFBY21Wc2N5OWZjbVZzY3k1NGJXeXpzYS9JelZFb1N5MHF6c3pQczFVeTFETlFVa2pOUzg1UHljeEx0MVVxTFVuVHRWQ3l0K1Bsc2dsS3pVa3NBYW9wenNnc0tOWUhpZ0FBVUVzREJCUUFBQUFJQUd4ZUtGd2s4TnY0T2dBQUFEb0FBQUFUQUFBQWNtVnNjeTl3WVdkbE1WOXlaV3h6TG5odGJMT3hyOGpOVVNoTExTck96TSt6VlRMVU0xQlNTTTFMemsvSnpFdTNWU290U2RPMVVMSzM0K1d5Q1VyTlNTd0JxaW5PeUN3bzFnZUtBQUJRU3dNRUZBQUFBQWdBYkY0b1hHc1U4YXkyQXdBQVl4OEFBQWtBQUFCMGFHVnRaUzU0Yld6dFdjMXUwMEFRdmlQeERxdmwzTWFPWXp1V1lxcTJOQUtwUWFXSitEa2FlNTFZZGRhUjQ5S1dFeGNlQUFuMUFEZkVnUXVGQXpjRWIxTkszb0w5YzV6RUd5dEZnU2lWZHc5eHhqT3o0KytiR2R2cnh0WnBQd1F2VUR3TUlteERkVk9CQUdFMzhnTGN0ZUZ4NG0vVTRkYmQyN2NhblI3cW95RTVBbVR3ZitDaDAwYzJITDE2ZC9YMkV3UVA3dGxRTTZCUXlkUjJvekNLUWJ2bmVOR0pEZTlVVllVTktNeC9uWDhkZlRqbjVuVnQwcHk1WU5adGw2MjM3Ym9JSnlweDR2czE1Sm11RG9Xc3htUytieUxUU21VbWs1bVdwZnArS3F0eVc4UDBmSlRLTkM1VGRkMDFVcGt1L0xtdXJxVXlnOG5xbnF0ay91cGNEMW1lYXNMS29ySDd2bEUzdE9uWXAyTXlKZXZ6MkJWRnN5eHZKdllwTEhUSjlSZ1NmT3FUK0V6RzNxaGt2T1hZM0NOWDZ5YUNPNHhPQUpPcU12cVpFZUY5Z0pwUjNIY1M4T2c0Y0k5YXp2REloaHZxckNiVGJnWmhLSlE3WndPeVFqc0tBMCttbWdFTXNtaEpBa1B3V0Z3ckhUbE8rUFZseThoTzd3Y1l6VDA3MW5pQ2dtNHZvYXVwbXdZWmVmNm4xSGVkQWRWdGhrNVNySGpnSkFtS01jTlRuYSs2ZzdvQjNvN2o2QVMwZzVjRXFScW5RSmx2c29lOTZ4a3dJQWhVaTNEQkRQSjhrS3lrbFUrc2RTV2x4bUFUZ2tQa2svOFdHL09EcUtSUlNKa3M1S3JCazdXWVM5NllRQ3VpUWNyQmFGUUtIRFVxRXltKzR1elhVNGdSbXhCMEFweVF0cW9zQVBiU3E2S3NoeUtHeXJRZmE5K290TmZLdEY4eVE4eGxXUTdGNWZEL0gzcktQQzk4M0xIR2p6dGFsYzR5MFhQTExLL3ZlNGpPdEtzWXErajcxVTJOanJJcUNxdkNIRmVGYnRKWlZrVnVtV1ZVaFVDN1BrYTdadEpadmdWSVRGWmJFSDlCRWZPNTFnWFJqSEF5dTdzMGd4YkhSTFhvbEsrK1RucEZ6MlZMWEpjVXJ3UlpzWjNIeVpMc3ptSk01TVQxNUc3dTFjWG55NC9mZ05qVzAydVNiVmxoeHJjM2IwS3IwSzdiS29SQjdaKzJpaXFjNWx3ODQ2aHBvNkE3Nld2Y0plYm4wWGdYV2lqa01yZURUc2t0MG5uZVRxSUJiNlE4Z3k5L1h2eis4V1gwL3ZYbyt4c0MzbllZZExFTmR4RW1XVUhnSTFZOEZuNFhWc1RPdGZ6RGc4QmVmTEhJYi9EM25OaHhpVi9RZFBwQmVHYkRWdURHMFREeUUvRE11WThDS0ZKRkpjc0lRa1U3SU1zK2xXSFdPQ0F1dTdFejZJSDJnREpFaldtUTJHc0c4VERoRVdOdkgvbjhXRnhmTFhWSVR4N1NtcEo2YnpreFNmc2gySW1TSk9vek0rNkpISFFvanVSWFdPZnptalZ1VHRUK1VKbzBtUUtnaDV5UUhDWk1hNHdMcWVndWpYV1JGOXc1UlBCOHlSWXZReXREVzZ2UTFEUTA2VHRCaWRvS1E1czhOZDMxeEIySzNsR0VWRWpJUDNGRVA1ai9BVkJMQXdRVUFBQUFDQUJzWGloY1pHNndnVTROQUFBSER3QUFEZ0FBQUhSb2RXMWlibUZwYkM1cWNHVm54WlpwVUpQcGxzZGZDUHRpUkRaQk1LS0F5aW9RdGhoQ3VkSkFBOG9xbTdRSVFrQ01iRTNBa0xTaUJNTFdzZ29xWEl5SUVER05MQ0xTQkVnQWhWWlpBNlN2SFVnVUJVVVNnZmdxU2Q0Ylo2YnV6SWY1TURWM3F1WThkVDQ4ZFU2ZHFsODk1L3lmQTgxQzg4QldyK09leHdFNU9UbmdWOWtCb0QrQkk5OXYvNUo5TC9LdjFwQ0QrZ0F0RlNBQnFJVEo3UWJrdGVSZ1duSVFDMEFBZ0p6aXZ5Y0EvMkZ5OGpBRlJTVmxGVlUxZFZsQ3gxWkFYZzRHazFlQUtTb3FLTWlpMmJJNG9LQ2x1TTNFN3BDUzlza3p5cnVUZGV3dlg2OVgyWE80dFYvWGYxeGc2aENkY2tWVlRVOS91NEdobWZuZWZmc3RrSTVPemk2dXFDTkhqeDMzK01IVEt5QXdLRGprVkdqWTJaalljM0h4MklUVXRQU2ZNL0NaV1RsWHIrV1M4L0lwcFdYbEZaVlZONnByN2xEdk50eHJ2Ti9VL0tpdHZhUHpjZGVUN2dFbWEzQm8rTm56a1luSnFXbjJ6T3djWjRISGYvTjI4ZDM3cFdYaDU3WDFEZEVYOE91MzcxeHlBT3lmNlA4dGw1YU1TMTVCQWFhZy9KMUxUajdqZTRLV2dxS0puZEsyUXllVnp5UnI3N2EvcktKeitIcDlhNy9xSGdkL2dXNTB5cmlhbmlseXdVejRIZTNmeVA1bllGZitWMlQvQlB0UExnNmdBWk9UUFI1TUMzQUhwTko5ZHlqQS83MHpUTk80SElSb0dweHV3a1BBb0x1aTFGdzZHcVhlaXdCeC9KQVZSUUhPVTBCbVFjQmNJbTk0Q0c0NG5MenBSc2dFS3dUS3djSXRqWHk2R3BFVHBaam12VW5hL2dHaFFSZUhOQ3lKdUhCazFSaHlKWnA3NkVrUCsxUDdYTWZOMWVlRWM4S1pBUkoxUm0wZXp4MDZiVU5XRU55TFpibGdkUHJmNmRydjNNK3pTTWZuSEJoTkpYQVZxOUQ2S2pFUmgycjg4WVZQVFY0STdRYUQreWI3bU1zWGlpS0NVQnVDZHBybzdkZWZEenF5MERaUlpQeXR3dzJvVDZVMDhoMUpoZXZrMWNXRy9KYmpOOTlXaEdHSEhGSVRJa1pzN01wS1BxVHJmdldEQU5VUXNRNU5XbnhRdEFNQ1dCcmdGd2lZM052VTBoTUtBWXE3dy9NTVYwWDVrcnk0OXRBN2lmZVRHR2ZjUy9RZWE0ZVRBNUFuSXIxbENZaWVZZzUyajhaMVA3T0dpY052WXk1aHAzLzBFVCtEZ0FUbE1VZnptUWwxRlk3UEhENktmNDFieXNqZEg3bEM4MzdxSGNDQmdBQ1hSdW5WTlFnWStFZ2JsVkloZ09adUtXMDZlVnAxMDRKd3BrZFNEd0d4cTNOUCtWTHF2ZkQ0R3ZLdzdTOTF5cjBIdVBGc2I0dTVKZWM2YmVKT2ZNYlE0N0RZTzYvU3MxRi9udkpyK2YyQnV1UEttenY3ZnZWTXYvaTFRb3dUM1pRd2VoV0lmM3k3MnF2K2V6ZWJ1RTk4RHB0bUdZL1JFTnQwZHM2SVErOTY4NnArRURzM0VYNllOdTl1RXpRT3dEVVNtbGV6NDNpSS9LeFY4bTUyMnFpMUwwbVZnNi85TnVEakNBSGRxZWVIYlo5ZFBQVnhGRDA4bjBKNGJOV0llbEo4dGlaYUFHb295WmViTjcxODZHQkFhZkxXSkRjWWxoWWFlM1djMlpKNUhEMVQ2cmU0Ni9icElGLzdtelU5ZTFTZWVJV2xodGxSVXNvZVhYanVIUFBxOFhzNjY3V2xWQTBuRERuYU5VNEk1ZEUxQ1FaZy9VTGRWakFuWENCdEZWeWFUd2FyendqakZxYloxMU9iandyQk9CNThjQWNDam9meFg3T1VqMDZ0MkpiazlUaHNXaTdadjhLWkNOaHR2Q1RQOXQ5aFlaS0RvUExtandSdHlUMkNjd1l2S3FmV3VWMklFQjNFanVIYm1Qb2lWR011WmhkZS9jUjBpeUVFK0V3UVRRaG9vVnZsZGI0ZmJEbnJHcVZEV3BYSVM5TDJRYjJzakdZanowMGhDd29TbHhodUF1NFFUb01RV1Y4ZElsZ3QrQTE5ektwT3Y2Qi9FVzlMTzVkNVBDbW5VdDBnd0paR2FTbU5teldpdTBoSFdnb2EvSXRocUdLbFVFejh3djYzWFI4amtZdnAwYis1OU9oUWpZSU0vRk1wNVFpa3hlRVFuNjdtOGdZVWNVSXZvY1VHbCtqbE9mVEF4SFQ4MDNySXV5OHJhM3g2QWNhSU5LZmZGNlZLdE1IVDU0dTR3emhPMlVud0ROOTJKNmpQNUtxalBmaVc3c3J4cEVkeEt3SENMcXdVMFFtT0NqN3c2SmZQTjA3MW5CVmtET2g5SzVKOHVaSitjRnpXU1FsejJMYWxtWkFtRW02QkpLQ1JFaERmUEROV1NpQWdseXRWSFlXQU1jMm92R3dUekMyU0J3UlE0ZHRqeE9xOGx4a3NBOXpXZHoyV09Yd3JSUTFxcmdONkZXNVZZbnc3Yms1cFowdEU4Sll0RlZaSDIzYnVlTEhINnVDRnU5aUFocUNsTUpYMXo3VTdYcVEyNnlhN3FDR1gvYWw1bFlZcHQ3TUNhMmlHZ1lsSXFxdjVqRmtXcm9iOU5KSHFIaGxQZjBZSGd4Z2RjSW5wVTlFd0JEQnhFS0R3RmdMZUs5SFRKSmQ3MG9WeExOeG1KRjZkTnpQNFNsZDg0U21vdmVtUDVXcWdkL0M1eHZoTEMzRmtkR3ptL0VxcTZFZEpSYSt6c1R0TGo2dlVhMHl3RUZoLy9JWXJKTnJoZTdtK2pGYUJiM1ZXbXZ0SG1yVlg5dkhsNTZ1ZjRGVHVaTUY3Q0ZpdjVXdndMeFBNWDRJNTlqeWpnbXQyaExnYkoxNkFjUTdQRHdpZUNWelpoMzZOdHBnWVBMdXJLWWpsWWNlTGVLakZIRndiS2Y4UWRIckZJSEt4eDdubVRmdis2T1IxN0NRMXVPZmlXTG5sUkxQa1FWUFFnN0pDVTA1RWVjSWxkc2RFcE4rWW9VdzA2WDRLLzFWR0xiKyttT3pSRkpRdE9MVUp2ZnNoQUlHUkowNmp2cFRjbFRSRFFCS0pJdXF1RzFpZDh4QXRnLzN6QmFzcVlwS2tDZU5BK0VGd2JJTmNUSlFYbXdzem1NWXhlUEtDYzRGNHU5UmtQRTJTOHMzSEJuVEs1eVZhUm0xZDBxL3NaSXhYNklMT0UzdmZydzJRUEl1VlIwQllJVWhsWWJSSDdCOWE5d21MakVhWm1GMmpMb2w1aWVkY2ljZFlCSGMvV040ZnFSY1F2QWowNXl4dzU3NC80Z3I2bVhLK0hRUWZLeDIyelcwTHgvdlJibWlhSXlzR3JMbnh3TkhJTEhPYTZhZnFYK2xVNUxWdTVwVXVBSE5mbzlMdk96c0dxSHYyajZRVW51ZnVxYktpaXNWTEdBZEpGY0cxS2Y3YmFpNUdUdnFhaUJEcWsrbTRkRTE0VkNjRVhQa1pBdnE5T253OGZMcW5Hb1I3dUNnUFh0VGN6WWhKK3JaVGhETzhnb1A0RGt2MTJYYWFXd0xQMmdDNStIanlyeGVWWVRNZksyenprSkcrWEZHS3BJczZiWVgyL2h1ZTdKVllONHVRcXBFU3FSeXc1R2pTVHVzZGdWMlBla0ZGZlhMMHBsV05lWm5iRktlb3E3VW1NV1RLTWNvcEZHZGpKcjBTVCtjOUlUNTdSZVhmRGhzZHNtM0lZczNVV3ptZTl4WjZYTzV0allKYlZDUm1oMnZubmQ1MnZIZVBHaTNhenBHYVN3c09QQk9pUzZHcEhMNjNWd3RWZDBqYXMxaEp5Y1RCVTRiRXJkS1hyTS9ETmZaWGI1MlYzSm1LcUhjZDhMRWNjVWl1bUo0VVowbUtHUFBWRUxBRkdUWExGQVVLNmdZUldsSU9SZzhzdWl2OUF3RWp1QW4xbVNoM3NZNU05MVRuYjhPWnRVNi9nUUVMMmM2REhMMHF3WWNqa3J2dDdvcDRiNjhKeDlrT1RjeHdmNWo3MWJRUzlYaW5TbUY4R0ltTWxKaFBHTnNiMSswa0RrUVpFSld3Tld2U3Z0T29jU1FPamk5ZUN4THV6WmRxaWxQWkhTVDk4TWNGNlFibkg2YVg2SXRkUVFZZHU5TU9MTUx5NjdaSGVGeks1cDBWM2d3Rld4YmNRdnczVFEyUE5mNVN1blp5NWlmSitUdU1jVDl0dElNQUFvWjhkd3hkSk9lTFRhNG4welhQdHFZSk54NFZyc0g4ZE1rTnhmVVdwVXorYjBGdWZ3OE9MMkZ1Sm94UmkwYy9MQ1NYdjJmVHlVVWtHczlPcDFuOFVObUFNcG9Zd1BvcFdmZkF4cEpIcGVOUEc4a1R3bHN4dHl3R2ZPMVNHb0lkR3B5cWtHYXh1TDV3VFp6b1QrRnJhWnZneThLNUtpSEd0cERKTXZRWkxrQzZGMEtBRWtGTHdGeDQzS2U1MjZFZXljRlJwQWV3M2ZRaXRKa1E3aU1NTkx6dzFDbm5Qa0VSMFk1NWVrQzR6Yy94SWZudVVseklKR1pHMENqV3BqSnJkMDM1c1hDY2NCNkR4YVVnakI0U1hCSFhXc1JKQXB4TWE3UWhJS2JJZG1IMTJwdXBwSTNiZnYwTTliZVNXdWt1MElHWHhDQjN0SVM5SEpGdEFQcFJXNlg3Q0lkbTBpL1JNdXZiR1dNOWpsbFNYZko2TVVYczNGZFNUeDZYU1pYd0JzOGw1N0tMczNJK2I3bGp6VG1YajRZQTIyZDJSdDRWc1hPbGdiWGVaYnpQaFdWbUE3RmRHaGcxUzl0VGhVNUtyaS9kVmRFL3BqNlljYUFWREFhMnZGOGtIS2xaSEN1eU9tMGVGVktJM1p2YllORmE3enBSdUx0NXVuQTVzQ0tzOUdLUnh5dlhnS0x3cVVhMWxQS2JZaVZKTCtOY3lWeUdDQ3VNKzJnc3ZEVHNybzJ4bGVrWmZMMk9zOGtLMjF0TU9MWjVndmgzYmdkOEVIZTExM2k4NDlWc25ZZ2xIV1pNaDRpcXdRMStpVHplL1VTdmNMb2tSK3pXZ005OWpZejBPOUhEbmh5d3pNNkE1OGRNck9KZmJSRmZrczJvTCtocmJFSnczNHduanVnNTF4cFA0ellZOElRMjZSd0pucDUweEdOYU5zenFiM3F2ZGREek9VVXQ0azcvQkljakYycGUzMnRTRUNVenNVM0g3b2ZuYi9ONy80Z2k1aTZGckdzOUkxYWcwNjhMTzNHOG1ieGJTcDh2cUkxMjJZZkMxUUpILy9LN01UN2E5cGYxeTRWcWZ2eFo3SXZBSVhhSlBqK0ZNMTRlNTRXMzBHbDY3b2k2bmwydHJ4MzhMRDZZNmdITFlYVlBMN1BUazdWdU5tMW5VNjlSL2NsUFRSdThvZ0liblEzMlpqclZrdGR5OUljUW9La044cXN0QkNSeTUzYUU5VTdPQzI0bE5pVndPME4rZWRmZFZkZVBxaEs5SXE4MjVzSXBsWnlFMCtFSlg2Zk1FNzNWVDluRXppbXdWMklWZjMvZ25renF0eVI0Q0NZSGhkTFhmNW5MR29La2dwOVp3RFJzbmdQREp2dE9Xd3VVODlZWjIvRjd3OGQ3N0dUL0ZRUklyb3FOTXlCQTVSMmxQVndTNERsanZaNTBpZGs5bkx1eDQ2YWIxenJuUTQwTjdWNlVWM2ZGdFk5MnhJY25nOVpQZlZOOVF6ckczWnE2dWpVRkF2VFJ4NFhxK3JVQ3A3TjlxL3Y1aHJPeVJVSERLWmFGTm1QcE9oZ1pIUmozYnl4b3hHZ04vSVFkUUxjSGEydjVPMG1tVFJ0UlBLL3FsM3JGZXFjMDlMVDhXWk1zMUkxNG42RDdTK09zaVNMWEVmOExKeUVBZSt2VHA2K2ZWak05SDFIMjBWZTFGd2NvKy80bS8vL29jR2p1SDFCTEFRSVVBeFFBQUFBSUFHeGVLRnkyeUpDY3FBRUFBT3dEQUFBTUFBa0FBQUFBQUFBQUFBQzJnUUFBQUFCa2IyTjFiV1Z1ZEM1NGJXeFZWQVVBQjd3cFgybFFTd0VDRkFNVUFBQUFDQUJzWGloY044ZFdCZkVLQUFEdFZRQUFEd0FKQUFBQUFBQUFBQUFBdG9IU0FRQUFjR0ZuWlhNdmNHRm5aVEV1ZUcxc1ZWUUZBQWU4S1Y5cFVFc0JBaFFERkFBQUFBZ0FiRjRvWENUdzIvZzZBQUFBT2dBQUFBNEFDUUFBQUFBQUFBQUFBTGFCOEF3QUFISmxiSE12WDNKbGJITXVlRzFzVlZRRkFBZThLVjlwVUVzQkFoUURGQUFBQUFnQWJGNG9YQ1R3Mi9nNkFBQUFPZ0FBQUJNQUNRQUFBQUFBQUFBQUFMYUJWZzBBQUhKbGJITXZjR0ZuWlRGZmNtVnNjeTU0Yld4VlZBVUFCN3dwWDJsUVN3RUNGQU1VQUFBQUNBQnNYaWhjYXhUeHJMWURBQUJqSHdBQUNRQUpBQUFBQUFBQUFBQUF0b0hCRFFBQWRHaGxiV1V1ZUcxc1ZWUUZBQWU4S1Y5cFVFc0JBaFFERkFBQUFBZ0FiRjRvWEdSdXNJRk9EUUFBQnc4QUFBNEFDUUFBQUFBQUFBQUFBTGFCbmhFQUFIUm9kVzFpYm1GcGJDNXFjR1ZuVlZRRkFBZThLVjlwVUVzRkJnQUFBQUFHQUFZQW5RRUFBQmdmQUFBQUFBPT0iLAoJIkZpbGVOYW1lIiA6ICLnu5jlm74xLmVkZHgiCn0K"/>
    </extobj>
    <extobj name="ECB019B1-382A-4266-B25C-5B523AA43C14-2">
      <extobjdata type="ECB019B1-382A-4266-B25C-5B523AA43C14" data="ewoJIkZpbGVJZCIgOiAiNDgzOTg3MDM1ODc4IiwKCSJHcm91cElkIiA6ICIxMDAyNTMyNTY5IiwKCSJJbWFnZSIgOiAiaVZCT1J3MEtHZ29BQUFBTlNVaEVVZ0FBQkxZQUFBRURDQVlBQUFBb1dZMzBBQUFBQVhOU1IwSUFyczRjNlFBQUlBQkpSRUZVZUp6czNYZGNWWFVmd1BIUHVZTXRMdHdMSjZqSWNBODBWMXF1eko3S3RFd3R5OUhPYkp1VjdiUnB5eklyczdLeTBqSkhqdHlUSlNJcUlpaWd5SlFOZDV6bkQrRG1oWXN5dmFqZjkrdlY2M2s4ODNzdjkvYzc1M3pQYjRB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NvS3NYZUFRZ2hSRTFxM3Q2bmxZTmUxOTdlY1FoeExjalB6ejkxOXRUUldIdkhVZHRKdlNPcVNzcmE1VWs1RTFWMXZaWXpLVHVpcW1wajJaSEVsaERpbXVYcDZlK0prL28xQ3Q3MmprV0lhOFJwWTRGeGN0ekpJMUgyRHFTMmtucEhWSlBUNUNwM3hzU0V4Tmc3a05xb1JRZmZsbnFkOHAyVU0xRkYxMTA1azJ1VXFDYTFydXpvN0IyQUVFTFVHQ2M4VWZEV0tFcFRKeWRIdEZxdHZTTVM0cXBrTXBuSnk4dkhyS3BPT3AyMkF5Q0pyYklVMVRzS1NsTm5aNmwzUk1XWVRLYWlzb1lUVG5nQ3RlYWhvVGJSUTh2aWN1Yms3SWhPeXBtb2dPdTZuTWsxU2xSQmJTNDcxMVZpcTU2bmZ6MDNUWDRqclVaeFU3V0tpMGJSNiswZGt4REZ6S3JCb0doMU9hYThncXhNb3k3NXd1bkRhZmFPNlZyaFZzZVZxZmYvajQ1ZW52WU9SWWlyMHFub09MNzU4aGRTVWk3WU81U3Jock96SS9mUG1pajFqcWlRRThkaVdQN2xMMlJrWk5zN2xLdUNzN01qOTk3L1A3cjRkTEIzS09JcUl1Vk1ybEdpY21wejJibm1FMXR0T25UdXJ1ajBZMVZGMDBlQk5xZ09Ub3FpNkZRVkhZcXFzWGQ4UWhUVG9EY3JLa2JGd2NGWTMxSEpxKy9sZHdiRnZNK2txbXZQSEFzL2FPLzRybVo2dlk2T1hwNTA3OW5WM3FFSWNWVnljTkRqNE9CZzd6Q3VLbHF0VnVvZFVTbDYvVFYvZTE1dHRGb3RIVHExa1hJbUt1eDZMMmR5alJLVlZWdkxUdTJNcW1vMHJieThtaXFLdzJnTm1wbUtvblNuYURBeFJWSFFPK2pSYURWb05Sb1VSWVlZRTdXSHFxcVl6R2JNSmpNR2d4RlZReGZRanRRcHpQZjA5ZzlEVlQ5Vjh3citpSTA5bWdpWTdSMnZFRUlJSVlRUVFnaGhiOWRVWXF0bCs2NGR0RHJkUkVWaG9xSW9YU2w2eTl5K1kydmFlTGFraldkelBCclZ4OFhWR1dkbkozUzFOTnNvcms5R281SGNuSHh5c25OSlNVNGpOaWFlMkpoNFRrYWRKait2d0ZlRkpZcXp3K3pXM3I2L21ncVVIK0tqUTQvYk8yWWhoQkJDQ0NHRUVNS2VycG5NVGtzdkgxK2RvdjJpcUlXV3ZuNzl1b3dhTjVnYmh2WEJ3Nk0rYm00dXVMZzYyenRNSWNvdEp5ZVA3S3hza3BQVDJmbnZRZjc4YmJNbUpTVzlteGFsczlhQk1TMDcrajRVZHlKc243M2pGRUlJSVlRUVFnZ2g3T1hxVDJ4MTZPRFlSdWM2V29IbGlxTFVjWFoycEhjL2YyWStQSW1XclpwS2QwTngxWEp4Y2NMRnhZbEdqUnZpM2JrZFkyNFp3a2VMditYQTNqQmRibTVlVDcxTytjZXpvKzhET2pWbmRWUlVWTDY5NHhWQ0NDR0VFRUlJSWE2MHEzcnc5T2JObTd1MDFidk9VeFRsTzQxR1U2ZUxUd2VlWFRDYlY5NTRqRmF0bTBsU1Mxd3pGRVdoV2ZQR3ZQTG00N3p3eWh5NitYbWhLQm8zUmFmNXhxQjNmY0hEeTZ1T3ZXTVVRZ2docm9RbGJ5OWxiT0JFUWc0Y3RuY29RcFRMd1QzQjNEbHlHajhzKzZWR2p2LzhJNjh5L2JhSFNFbE9yWkhqQSt6Y3VwZXhnUk5aL3VuS0dqdUhFRUpVMWxYZFlzdkIzZU1wWUs0Q0xsMjdkZVM1QmJOcDJhb3BHczFWbmE4VG9rdzZuWlpCUTNyVHZtTWIzbHI0T2NFSGorZ1ZsTWRkY1ZLVFliNjk0eE5DQ0hIMTJmN1BidDVaOEdHWjYxLzc4RVY4dTh2TVdVS1VsSnFjeHIzalorSFpvVFVmTFgrN3pPMmlUOFNRazUxTDVKRVQxUjZEMFdqa1dFUVUrWG41SkNXbTBOQ2pnZFg2bk93Y1hGeGRLblRNeXV3amhCRDJkTFVtdHJTdHZYem5LSXBtZ1ZhcndUZkFtemNYemNQVlRTcGdjZTFURklXV3Jacnl4cUtuZU83SnR3a05QdVpxd3ZTaVp5ZS90Smpqb1I4Q0pudkhLSVFRNHVyajBiZ2h6VnMxTGJYY3JZNnJYZUlSNGxveGZ1SVlXclpwUVpkdVh0VitiSjFPeHp1ZnZVTEdoVXk4dTNhMFd2Zjhvd3RKU1VybHM1V0x5MzI4eXV3amhCRDJkalVtdGpTZW5icU5SZEc4b3RWcUdISHpRQjUrWW9va3RjUjF4ODNOaFRjWFA4MlM5Ny9qcnpWYk1XQmEyTmJMSi83VXNmQmZKYmtsaEJDaW92cmYwSnNaajk1cjd6Q0V1T1k0T09qcGYwUHZHanQrMnc1dGJDNFBPeFJPc3haTktuU3N5dXdqaEJEMmR0WDEyV3Zlcmt0TE5Ob0ZvTHEzYmQrSysyZmRTUjEzTjN1SEpZUmRPTHM0TWUyQjIvSHUwaDVVMVZsVnRQTTlPM1hyV0k1ZGhSQkNDQ0dFRUVLSXE5N1YxbUpMcTNmUXZhQW8rTG02dWZEU3drZG8wdFREM2pFSllUZUtvdURScUQ3UHpKL0p6S2t2S0ZsWk9WMVZqV1llTUVOYWJRa2hoS2d1cDZKaWVXVHEwN1R5Yk1Fbkt4YVZXdi9UOHRXcytISVZVMmRONHJiSjQ2Qm8vS0dWeTM3bXdLNWdNaTVrMEtocEk0YmROSWpiN2g2SFR2ZmZMZWhuaTVmeDErcU5MSGozR2JSYUxkOS85VE9ub21KeGRISWdjRWcvcGo5ME40Nk9EbVhHdHZDWmQ5bTM4eUJQem4rSXdTTUNTNjEvOEs3SFNUcVh4UExmUDhXOXJzeTFJcTY4NG5Ic2JwOHluaWtQVEFRZ0l6MkR5V01ld0t0TEIrYS84elRMbHF4Zy82NGd6Q1lUdmZwMzU0SEhwbExIM1kydEczYXdldVZhNGs4blVMZCtYVzRhTjR3NzdyM1ZhcEtzbVpPZUlQNTBBcjl0VzRGT3ArUGhxZk9JaVRvTndObjRSTVlHRnA1enlvTVR1ZjJlOFRaanJNZytaK01UK1hySkNzS0NqbUEwbXZEeDc4eU1SNmJRb25YelVzZjlkOU11MXF4YVIwejBHZlI2SFoxOXZiajd2anRvNzlXMjJyNWZJWVM0cWxwc2VYcjczYStnbWU3Z29PZXA1eCtrYmZ0VzlnNUppRnJCczIxTG5way9DMGRIUGFCTWFkUEpiNWE5WXhKQ0NISHRhTnVoRFo3dFczTW1KcDY0MlBoUzYzZHMyWU5HbzJISXlJRlE5T0Q3K0gzUHNtSE5Ganc3dEdiRTJHRTRPanF3NHN0VkxIcGxpYzF6Qk8wTFplR3o3K0xtN2txdi90MHhHb3lzKzIwam55MWVkc25ZYmh3enVEQ0d6WHRLcll1S2pDYmh6Rm42RE93bFNTMVJLeFVZREx6dzJFTGlZdUxwMmRjZlIwZEh0bTNjeVZ2ejMyZmRieHY1OEkzUGFOS3NNVDM3QlpDZW1zNktMMWZ4eDZwMWx6em1vR0g5R1QxaEJBQ3ViaTZNbmpDQzBSTkcwTUdyWFpYM1NVMU80Nm1aTDVLYWtrN3ZBVDF3cjF1SFEzdERlUEh4MThuUEw3RGE5dXRQdnVmZGx6OGlKU21WSVNNRDZkN0hqOUFEaDNsNnpnSk9SSjZzd3JjbWhCRFdycG9XVzYwN2Rtc0hQSzBvYVBzT0NHQkFZSGQ3aHlSRXJkSi9ZSGNHRGVuRHB2VTd0WXFHRjF1MjY3d2hMdnBvOVUrL0k0UVE0cHEwWi9zQjRrNG5XQzFyM01TRE9mTm1BSEREalFPSU9YbWFYZHYyYytlOXQxcTJPUk1UVDJ6MEdYcjJENkNCUjMwQUZyM3lNYWtwNmN4NytSRUdEdXNQUmJPM3ZmYnN1K3pjc29jUlk0WVEwTnZYNmx3YjFtN2hqWS9uMDlHN1BRQ3gwV2Q0ZE5vemJGMi9nMm16SjVlWm1PclIxNTk2RGVvU3ZEK1U3S3djcTNGWHQyM2FDY0NOb3dkWDA3Y2tSUFU2ZFNLV01iZU41TUhIcDBGUlM2N1o5OHdsOUdBNEVhR1J2UERtVS9UbzZ3L0F2cDBIV2ZqTXU2ei9ZelBqN3h4ZDVqR0xXMWo5dFhvajduWHJNUE9KNlplTm83ejdiTjJ3Zy9zZXZzZHkvcHpzSEo2WThRTHhweE00dERmRU1wWlkwTDVRVnE5Y2kxZlhqcnk4NkZsTHVZd0lpK1RwMlF2NDR2MXZlT2V6VnlyNGJRa2hoRzFYUzRzdFJhTm9ibEVVcFdYZGVuVVllK3N3bkYyYzdCMlRFTFdLZzRPZU1lT0g0dEdvUGlwS1E3M2VZZUpWVk1hRkVFTFlXVkppTWtIN1FxMytpemg4ekxMK2hoR0JLSXJDcm0xN3JmYmJ2bmszQU1OSEZTYVBqa1ZFY2V6SUNmb083R2xKYWxFMGU5c3RkeFErRE8vYmViRFUrVzhlUDl5UzFBSm8wNjRWQVgxOE1abE1uRDRWVjJiY09wMk93U01DTVJpTVZzYzFtODNzM0x3SGo4WU44ZS9WclpMZmloQTF5OEZCejkwejdyVDgyNzJlTzRGRCtnTGczOHZYa3RRQzZEMmdCMjd1YnNTZlRzQmdNTmdsWHM4T3JhMlNhaTZ1THBiRWNjekowNWJsYTM3K0c0RFpjKyt6U2paMzhmV21jemN2SXNPUGs1R2VjVVZqRjBKY3U2NktGbHN0Ty9rMVI4dEVRQi9RdlFzOWV2cllPeVFoYWlVZjMwNzA2TldORGV1MmExVVkzNnFEejhvelVlSFMxbHNJSWNSbGpidjk1a3ZPaXRpb2NVTjgvRHR6T0RpQ3MvR0pscG5UZG03WlE1MjZkZWc5b0xBMWZXVDRjUUJ5Yy9QNDlvc2ZyWTZSZVNFTGdITUo1MHNkdjFQbjlxV1dOVzNXR0lEc3JPeEx4ajU4MUdCKy8vRXZkbTdaeTlDYkJnRndPRGlDbE9RMDdyajNWalFhZWM4amFxY216UnVYbXQyOWNkTkdBSGo3ZExKYXJpZ0tEVDNxazVXUlJXNU9IdnE2K2lzYUs0QjMxMDZsbGpWdVZoaHZkbGFPWlZsaytIRjBPaTA3dCs1bDUxYnJaSGhXWm1FOWNEYmhQTzcxM0dzOFppSEV0ZStxU0d6cEZQTUlCVzEzZ0NuM1Q4REI4Y3BYNGtKY0RSd2RIYmhyeWxnMnJOdU9vaWpkTkhyZFNPQVRlOGNsaEJEaTJqQjRSQ0NIZ3lQWTgrOStKa3dhUy9TSkdPSmlFeGo3djV2UTZ3dnZ6ekl1WkFJUWVqQ2MwSVBoTm85VFVHSXNIb3BhZnBUazZPUUlSYTJ2THFWTnUxWjA5RzVuMVIxeCt6L1dMY21FcUkxY1hKeExMZFBxdElYclhFdXZLeTVucUdyTkIyZER5U1FjZ0pOallUa3Rqc2xrTWxtU1hEOS8rM3VaeDdKVkR3Z2hSR1hVL3NTV3A2Y1RHdVY1UURmaTVvRjBraGswaExpa0RoM2JjTlBvRzFqLzE3OTZSVlhuZW5wNkxvdUppY216ZDF4Q0NDR3VmZ09HOU9Yejk3NW0xOWE5VEpnMGxwMWJDZ2RzdnpoNTVPeGNPRnpFdE5tVG1UQnA3QldMYmZqb3dYeTZhQmw3dHg5ZzBJMzkyYjF0SHo3K25TMHR5NFFRVjRaV3E4WEJRWStpMGZEenB1VldNemdLSVVSTnFQWHRzajBkM1I5VTBMU3ZWOStkZTZiWm5wNVdDR0Z0K2dQL28zNERkeFJGYWFzNjFaMXQ3M2lFRUVKY0cxemRYT2pWdnp2SGo1NGtLVEdablZ2MjByWmpHOXAxOHJSczQ5bStOUURoSVVldmFHeURoZy9Bd1VIUGppMTdPTFEzaEt6TWJJYkxvUEhpT21jeVhicTFZM1h0VTVKbis5Yms1K1Z6OHRpcEtoOUxYTHN5MGpNWUd6aVJ1USs4Y01YUC9mMVhQelB4cHVrRTdRdXRzWE5zM2JDRFI2WSt6VzFENytINVIxOEY0UGxIWG1YNmJRK1JrcHhhWStlOTJNeEpUekEyY0NKR28vR0tuTTllYW50aVM0ZEdtUXJRdDM4QXpWdktHemNoeXFOeDA0WU12S0VYQUlxaXpnYTA5bzVKQ0NIRXRXSHd5RUFBL2xpMWpyUHhpYVc2K3ZuMTlLRkJ3L29jMkIzRXRvMDdyZGFwcXNxT29zSG1xNXRiSFZmNkRPeEo2TUZ3dHZ5OUhSZFhaOHNnM0VKY2o5enIxU0V0SlkyYzdKeHliRjM1Zld3WlBISWdBSis5OTdXbGUzS3gxT1EwRGdkSFZPbjRvdmJKeXN6bXArV3JtZnZnaTB3YVBZTmJCMC9tM2x0bTh2cHppOWkvSzZqYXoxZlYzK2l4SXlmSXpzb2gra1JNdGNWMHNSMmJkN1A0MVNXa3BxUVJPS3dmelZzMHhXZzBjaXdpaXFURVpKSVNVMnJrdk5lcld0MFZzVTBIdjI2S3FyUjBkbldpUjI4ZkhCMGQ3QjJTRUZjRm5VNUhyejYrYk42MGg2eXNuS2F0T25YdGZ1YjRrUVAyamtzSUlVVHR0V2Y3QWVKT0o1UmEzbnRBZDBaUEdHbjVkODkrQWRTcFc0ZE5mMjVGcDlNeStNWUJWdHZyOVhvZWVub0dyeiszbUVXdmZNeGZxemZpMmI0MVJxT1JJeUZIT1J1ZmFEVmJZblVhUG1vd096YnZZYy8yQTR3Y045UXlScGNRTlNreDRUd3ZQZmxHcWVYZVhUdHkxL1QvMlNVbUFMOGVQdXpZdkllbjV5ekFxMHNIT3Z0NE1XelVEZFcrankwM2p4L083bTM3Q0E4NXlxekpUOUF0b0N2MUc5VGxiSHdpb1FjUGMvdVVXK2tXMEtVS24wN1VKcUVIRC9QbS9BL0l5c2hDbzlIUXlyTUZUaTJiY3Y1Y0VudTJIMkRQOWdQMHY2RTNqNzg0QjZkcXFKZWZmM1FoS1VtcGZMWnljYVdQOGRoenN6Z1dFVVhQZnY3bDJMcmkvdngxQXdDdmZmQWliZHExc2l4LzU3Tlh5TGlRaVhmWGpqVnkzdXRWclU1c29WSDdvZUJlcjc0N1B0M2tEeTlFUlhUdzhxUlI0d1prWitVNGFoVHRZRUFTVzBJSUljcFUrQVk1dWRUeWttTlU2WFE2QW9mMDVlL2ZOOUgvaHQ0Mlp6WHIxYjg3YjM2eWdKK1dyK1pvK0hHaWo1K2lZYU1HdE92b3lXUFB6NnF4eitEZnF4c05HelVnSlNsVkJvMFhWMHh1VHA3TjdreVdnZDd0NVA2SHA1Q1htOCtSMEtNa0o2YlFMYUJyamV4amkwNm5ZOEdpWi9sdDVWcisvV2NYKzNjZXhOblZtY1pOR2pINS9qdTRlZnlObFRxdXFIMk9SVVN4WU82YkdJMG1SdDA2Z3NuMy9jL3F1aEI2S0p3bDczeko3bi8zbzZvcXo3MytaSlhQR1hZb3ZNcmpKemJ3cUUrL1FiMnFIRXRaenNZbjR1amthSlhVQW1qYm9VMk5uZk42Vm1zVFc0MjZkSEZUekpyZXFxcnFXN2RwTHQwUWhhaWc1aTBhMDdwTk0wNmRQS05WTkVxdmR1M2ExWTJPanI1Zzc3aUVFRUxVTG9PRzkyZlE4SXExb0pvOTl6NW16NzN2a3R0NGRlbkEvTGZuWGZaWU01K1l6c3ducHR0Y04zWFdKS2JPbW1TMWJNNjhHY3laTjhQbTlubTVlV1JuNWRDeVRYTzhmVHBkOXR4Q1ZFVURqL3FzM2ZualpiZXpWY2JjNjdtWHVlOHRkNHppbGp0RzJWejMzbGV2bDFwV1ZxdVZCaDcxeTFVR3k3TlA0SkMrQkpZUmI2OEIzVzErRmtkSEJ5Wk91NDJKMDI2clVBemk2cUdxS3UrLzlnbEdvNG03cHYrUFNUWmFLUHIxOE9HdEpRdDRkUG96N05sK2dOMy83cWYvRGIzdEV1K1ZaRFNhME9sa05KZ3JwZFltdGx4TXVrWm82SzJnS0lNRzkwYXJsUitGRUJXaDFXcnBGOWlkN1ZzUEtLcXEraGsxemkwQVNXd0pJWVM0WnYzN3oyN3ljdk1ZT1hhb3ZVTVJRb2hyM3FHOUljVEZKdENpZFhNbVRwMVE1bmIxRzlaajB2VC9zZVNkTDFuNzg5ODJFMXNHZzRFZmw2OW0yNGFkcENhbjBxaUpCOE5IRCthMnllTXN1WUNIcDg0akp1bzBGTFdJR2hzNEVZQXBEMDdrOW5zS0o1b0xQUlRPWDc5dTRGUlVMQ2xKcWRSeHIwUHZ3QjVNblRVSlZ6Y1h5L21XdkwyVTlXczI4K3A3eitQZnF4c0FPN2Z1NWEwWDMrZTJ5ZU1ZT1c0WVh5OVpRVmpRRVl4R0U3N2R1L0xnNDFOcDBxenhKYitUbDU1OHc2b0ZaM0dNRDgyYndjaHh3NWc1NlFuaVR5ZncyN1lWNkhTRjZaalBGaS9qcjlVYldmRHVNMmkxV3I3LzZtZE9SY1hpNk9SQTRKQitUSC9vYnF0aG1Rd0dBOXYvMmMzbWRmOFNmenFCakF1Wk5HcmFpSnR2R2M3NGlhT3Z5NWxJYSszZzhXWlVYd1U2T2pqb0NSemMwOTdoQ0hGVjZoL1lBMGRIQnhSRmFhZlJhZjNzSFk4UVFnaFJVN0t6Y3ZoMXhSKzR1YnN4Y3R3d2U0Y2poQkRYdkpBRGh3RVlldE1nTkpwTHB4WUNoL1lESURMOE9IbDUrVmJyVkZYbDllY1dzWEh0RmpwMTZVQkFiejlTVTlMNTdvdWYrT2l0THl6YkRSclduOUVUUmtEUkxMMmpKNHhnOUlRUmRQQnFCMFVURTd6dzZFS2lqcDJpaTU4M0k4Y053ODNkbGZWLy9NUGJMMzFRN3MrVm1wekczQWRmSUQwdGc5NERldUJldHc0SGRnZngwcE52WWpBWUxybHY0YmlVSTNCdzBLUFRhUzB4bHV5U2FFdlF2bEFXUHZzdWJ1NnU5T3JmSGFQQnlMcmZOdkxaNG1WVzIrMzU5d0R2di9ZcDJkazU5Qm5ZaStHakJwT2RsYzJ5SlN2NDlmczE1ZjZjMTVKYTIySkxvOUdPQkhROWV2dlFvRUZkZTRjanhGV3BRY082OU96VGpWM2JEK2xVTkVPQUgrd2RreEJDQ0ZHZE5xN2RRc2pCdzBTR255QXBNWmtuNXorRXM0dXp2Y01TUW9oclh2R0VJeDI4Mmw1Mlc3YzZycFl4RU5OUzBxM0d5RHArOUNTK1BYejRiT1Y3bGxaVnAwL0Y4Y3hETDdONTNiK01HRE9FTHI3ZWxsWlpmNjNlaUh2ZE9xVzZzZXYwT3VZOE5ZTWJ4d3kydFBJeUdBek11ZWNwZ3ZhRmNqWStzVnhqYzIzZHNJT1pUMHl6VEp5U25aWERrdys4UVB6cEJJTDNoOUY3UUk4eTl5M2VaL3ZtUFpoTnBqSzcydHV5WWUwVzN2aDRQaDI5MndNUUczMkdSNmM5dzliMU81ZzJlekx1ZGVzQTRORzRBYTkvTk45cUFvYnhkNDFoenQxeitmUFhEZnp2N2x2S2ZjNXJSYTF0c2FXb2FnQkEzLzRCMTJWVE9pR3FnNklvOUEvc1h2ai9VYnZaT3g0aGhCQ2l1dVhtNXJGL1Z4Q09UZzdNZmVsaEJvOEl0SGRJUWdoeFhjakt6QWJBNWFJdWZwZFNuTFRLeTgyeldxN1JhSGpzdVpsV1hRVmJ0MjNKK0RzTHg1cmJ0VzEvdVk3dlhyY09OOTB5ekdvWUk3MWVUNDgraFIxWHpzVEVsZXM0SGJ6YVdjMEc3T3Jtd29neFF3QTRlZXhVdVk1UkdUZVBIMjVKYWdHMGFkZUtnRDYrbUV3bVRwLzZML1l1dnQ2bFpoVnQwYW9aclR4YmtKS1VTazUyVG8zRldGdlYxaFpiT2dXNkFuaDNibi81cllVUVpmTHg4d0pBUWVsU2xNdzIyenNtSVlRUW9ycGNhcUJ0SVlRUU5jZlJxWERjcDl6czNISnRuNXRUbU5CeXErTnF0YnhwaXlZMGF1SlJhdnZPM1FxZll4TGl6cFk3SnFQUnlKSFFTQ0pDSTBtSU84Zlp1SE9jaVkwSElMOUVGOGl5ZExTUmcyaGExTklySzZ2bWtrYWRiSjIzYUV5djdLeHNxK1haV1RtRUJSMGhNdnc0WitQT2NTN2hQSEdXejFtQWkydjVrbzNYaWxxWjJHcmg3ZDBPUmFuajZ1YUNSK1A2OWc1SGlLdGE0eVlOY1hWMUpqczcxNzFsdTg3dDQ2S1BuckIzVEVJSUlZUVFRb2lyVzlQbVRRZzdkSVJUVWJFRTlQYTk1TGJaV1Rra24wL0IyY1dKQmg3V3ovaDE2N25iM01mWjJRa0FrOUZVcm5qaVl1TjU3YmxGeE1VbTRPYnVobWU3VnJUMGJJRk9yK05JYUNTcVdyN1A1ZUphdWp1N1pmRDI4aDZrRW13bG94eWRIQUV3bS85cm03Qm4rMzQrZk9OenNqS3phZFRFZzFhZUxmRDI2VVJXWmpaSmljbW9OUmhqYlZVckUxdGExY0VYQlJvM2JvQ0RvOTdlNFFoeFZkUHB0RFJ0MW9pVFVhZlI2YlRkQVVsc0NTR0VFRUlJSWFyRXY2Y1BHOWR1WWR1bW5VeVlOUGFTMis3ZXRnOVZWZWtXME5XcXF5Q0FvY0QyZ094SjU1UGhFb212a3Q1Ly9UUGlUNTlsM3N1UEVEaTBuMlZJbysrKytKRWpvWkhsL0ZTMVcwWjZCdTh0L0FRblp5YytYUDRXYlR1MHNheDdhdVo4a2hLVDdScWZ2ZFRLTWJhMGlpWUFvRWxURHh3Y0pMRWxSRlZvdFZxYXRTaHN3cXBxZERMRnFCQkNDQ0dFRUtMSyt0M1FHNC9HRFRsMUlwWS9WcTByYzdzTGFSbXNXUG9UQU9QdXVMblUrcmpUQ2FYRzNRTFl1K01nQUY1ZE81WmFaekpaajY2U2w1dkhzU01uOEd6Zm1vSEQrbHVOMDMwcTZuUUZQMW50ZGZ6b1NYSno4Z2djMHRjcXFXVTBHaTJEK1YrUGFtVml5NHpxUjFFWEtnZDkxUkpiMzMvMU14TnZtazdRdnREcUN1K3FrWkdld2RqQWljeDk0SVZ5NzNNOWYxOFZjWEJQTUhlT25NWVB5MzZ4ZHlpWHBkVnFhTmE4TUxHbG9IYTNkenhDWE0ra2poWDJrSldaemRqQWlUdzhkWjVsV1hKU0t0TW16T0dGeHhaZXNUaktPdWVjZStZeU5uQWkrZmtGVnl3V0lhNEhTei80aHJHQkU5bXovYitCdDYrbWUxaFIrK2wwT2g1NTVrRVVSZUhMRDcvbHU2VS9rWnRqUGQ1VzZLRnducG8xbjlTVWRFYU9HNHBmRDU5U3g4bkx6ZVB6OTVkak5Cb3R5OEpEanJKOTAyNmNYWndZTkt5ZjFmYnU5ZXFRbHBKbU5VaTZScXRGcTlXU2REN0ZNcWc5d1A1ZFFSellIVlRObjl4KzlQckNUbmV4cDZ3SHdsK3hkQlZaR1ZsMmlzcithbU5YUkVWUmxCWVVUV09wMDFjdHhHTkhUcENkbFVQMGlSaTZGODJHSU1vbTMxZHBPZGs1cGZvN1I1K0lJU2M3bDhnanRiOVhuMGFqb1VrekQxQUFGVTk3eDNNNVhsNWV6VjFjWEFnT0RyNStYemxVZ3EzZjZmVW1QNzhBclZhRFRtZi9TNXVxcXVUbjVlTlVORFpFTWFsamE2ZHUzYnFOT25QbXpPNzA5UFIwZThkeXBTUW5KcE44UG9Yc3JHeU1SbU9seWsxRjY1M3FPR2RWMUtZNjRub1dFQkRnZCtIQ2haam82T2dMOW83bGVtU3ZlMWdwZjVYbjZlbnA1Tzd1M2lFc0xDeWlOazRDRmREYmwzbXZQTXI3cjMzS3FtOSs0L2NmL3FSMTIxWTRPT281RjMrZTFKUTBBRWFPRzhyTUo2YmJQRWF6bGswSjNoL0duSHVld3R1bkl4bnBHUVR0QzBOVlZSNTdhaGJ1SmJvaSt2WHdZY2ZtUFR3OVp3RmVYVHJRMmNlTFlhTnVvTy9BbnV6YXRvOUhwejFEOXo1K0pDZWxjRGdvZ2o2QlBkbTM4K0FWK1Q1cW1sZlhqalJxNGtIWW9YRG1QdmdpN1RwNkVoVjVrcXlzSE5wN3RhM1JXUnRyczFwWHN6UnA0dXVpcUtwT3A5Zmo1dVppMVlTd01oNTdiaGJISXFMbzJjKy8ybUs4bHNuM1plMzVSeGVTa3BUS1p5c1hXeTBmUDNFTUxkdTBvRXZSVEIyMW1hSW91TG82bzlmcE1CaU11dWJObTdza0pDVFUyamxnblp5Y0FoVkYrVG9nSUdBdjhJMnFxdHV6c3JKU282S2lzbXJqeGR6ZTRtTGplV3YrQjNUcTBvR0huMzdBM3VIWXpiZWYvOERhWHpid3lmZUxhTlM0b1YxajJibDFMMHZmWDg3VTJaTVpNbktnMVRxcFkyc25uVTczYmR1MmJlc0JJU2FUNlYyejJid3JQRHc4Q1NqZEwrSWE0ZTNUaVZjV1AwY0RqL29WZnRDc2JMMVRsWE5XVlcycUk2NTNxcW8rVnE5ZXZiSCsvdjVyZ1cvTVpuTkVSa1pHUmt4TXpEVmIzbW9UZTl6RFN2bXJHbmQzZHcrdFZyc2pJQ0RncEtxcUsxUlZYYWNveXZtUWtKQk1vSHlqcXRld3dDRjk2ZHl0RTJ0Vy9VM1F2bERpVGlkZ01ocXAxNkFlUTBZT1pPUzRvWFQxNjF6bS91N3Viano1MHNNcy9lQWJkbS9iajZLQVQwQVg3cGd5M21ZTHIvc2Zua0plYmo1SFFvK1NuSmhDdDRDdUFEejh6SU80MTNObi84NkRiRm0vblE1ZWJWbjQvdk1FN1ErN1poSmJUczVPdkxMNFdaWXQrWjZqNGNlSmk0M0h2NWN2eno4NmhYY1hmR1R2OE95bTFpVzJ0SFh6bkZYRlJhdlJhbkJ3Y0tqeThScDQxS2Zmb0Y3VkV0djFRTDR2YTJHSHdtbFdOTFhyeFJ3YzlQUy9vYmRkWXFvTUI3MGVyVmFMb2NDZ3djM05CYWkxaVMwS2IzcTFpcUlNVlZWMWlLSW9TZTd1N3NFQkFRRzdGVVhaYnpBWTloMCtmRGpOM2pIV0Zxa3A2Y1NjUEcxeld1THJ5ZEhEeDIyT3pXQVBwMC9Ga1pwaXUrR1AxTEcxbDZJb1dxQ0hWcXY5UWF2VjVnWUVCQnczbTgxN1RDYlRYK0hoNFgvYU83NmFjTGtack1wU2xYcW5zdWVzcXRwVVJ3Z0FHbW8wbXFuQVBZcWlSTmV2WDM5M3ZYcjE5cXVxdWljME5QUXdZQ3pITVVRbDJPTWVWc3BmMVNtS29nRjZBTjAxR3MzTHFxb0dCUVFFN0ZNVVpiK2lLSHNPSFRwMDF0NHhOdlJvd0xUWms1azJlM0s1OTNGUzVaVE1BQUFnQUVsRVFWU3Y1ODdhblQ5YS9qMy83WG1YM0w1WUE0LzZOcmQxZFhOaDl0ejdtRDMzUHF2bDNqNmRtRFQ5ZjFiTDVzeWJ3Wng1TTZ5V0JRN3BTK0JGOFZ5c1IxOS9xMWd2WitWZlMyMHVMOWxnQW1EbUU5UExiTTAyZGRZa3BzNmFaTFdzWlpzV05qLy9HeCsvVks3elhZdHFYV0lMazRPem9sVjFXbzFHWmtTOFRwbk5aalNhV2puODIxVkxwOWVqMVdwUVVUUVlkVmREZnpXRm9uN0pRR05ncEtJb3cxUlZUZFBwZEVuZHUzZmZaalFhZnd3TEM5dGg3MEJGYWFxcVZybTFiVTJUZWthVXBlaTM2NnlxcXA5R28vSFRhRFQzK2Z2N3B5bUtzall2TCsvVm8wZVB4dG83eHF1TmxEZHhDVnBGVVRvQ0hSVkZ1Uk00SHhBUUVLc295aXFUeWZSYmFHaG92TDBEcksya1hGMmZpdTZOM1JWRkdheXE2aUJWVlM4VWxadjl3QS81K2ZtYkl5SWlaTUJDY2QycGRZa3RSYTkxVmxXMEdxMVNMWW10Slc4dlpmMmF6Yno2M3ZQNDkrb0dSZDFFM25yeGZXNmJQSTVCdy91emJNa0tJc05QNE9ycXdrMjNER1BpdE5zd21Vejg4UFd2YkYyL2c3U1VORnEwYnM3aysyK24zeURyTnh4eHNmR3MrWGs5UjBLUGtuZzJDWjFPUzFlL3preWJQWW1XYlZwWWJhdXFLbi8vdm9tLy8vaUhoTk5uY1haMXB2OE5mYmo5bmx1WWZ0dERlSFpvelVmTDM3YmFKelU1alpYTGZ1YkFybUF5TG1UUXFHa2podDAwaU52dUhsZWhadndHZzRFZmw2OW0yNGFkcENhbjBxaUpCOE5IRCthMnllT3NwbHU5M1BjMWN0d3d2bDZ5Z3JDZ0l4aU5Kbnk3ZCtYQng2ZlNwRmxqcS9PRkhncm5yMTgzY0NvcWxwU2tWT3E0MTZGM1lBK216cHFFcTl0L2VaWFBGaS9qcjlVYldmRHVNNXlKaVdQMUQzK1NscExPRDM5L3hmdXZmY3ErblFkNWN2NUREQjRSV09velBYalg0eVNkUzJMNTc1L3kzZWMvc243TjVqSS8veTEzak9MK1I2YVVPN2FIcDg0anBtajJqTFB4aVl3Tm5BakFsQWNuY3ZzOTQ5bit6MjdlV2ZBaHQwOFp6NVFISmxxZDYvU3BPSDVaOFFkaFFVZTRrSFlCRnpjWE92dDQ4Yjk3YnNHN3hJd2VGMzkrclZiTDkxLzl6S21vV0J5ZEhBZ2Mwby9wRDkyTm8yUFZXeTQ2T09qUTZyUW9pcXAxMEdtdmhzU1dxcXBxeVdVNm9KR2lLSTJBTGpxZGJuWkFRTUFwVlZXLzBXZzB2K1huNThjNU9UbGxIanAweVBaOHdUVWdLVEdaWDFhczRkRGVZRktTVW5GeGM2R2pkM3NlZnVZQkdubzBzR3gzY0U4d2EzOVp6NG5JYUhLemM2bmZzQjQ5K3ZoeHg5UUpwWnJrejdsbmJ1RnZhUE8zL1BQWFZ2NzhkUU9KQ2VkcDJLZ0J0OXc1bWpHM2pZU2l3YUR2dXZtL3QxR2IvdHpLcGorM0F2RE81NjlhZm1zWjZSbXMvdUZQOXUwOHlQbXpTV2gxV2p6YnQySFVyVGVXS2xkZmZmd2R2Ly80Ri9QZm1rZXZBZGJ6REh6N3hZLzgvTzN2UFBIaUhFdjN1b3ZyQnI4ZVBpejk4QnZpWWhONDlyWEhTOVdWSloySVBNbktaYjl3Tk93WUJvT1JObTFiY3V1a3NRd2NXamc0YUdweUdyTW1QNEdod01CblA3eEg0NmFOTFB2K3NXb2RYMzc0TFdOdUc0bEdvMkhOejM5YjFrMmZNQWVBN24zOGVIblJzMlNrWnpCNXpBTjRkZW5BM0FVUDg5R2JYeEFSRnNtb1cwY3c0OUY3TVJnTWJQOW5ONXZYL1V2ODZRUXlMbVRTcUdramJyNWxPT01uamk2Vm9Ndkx6V1BOeit2WnNXVTNaK01TMFdnVVdyVnB3ZFRaazhuS3pPTDE1LzU3SzdiNDFTVXNmblVKZXIyTzFWdFhRQmwxTEVVejJXeFlzNW10NjNkd09pWU9rOUZFMHhaTkdEU3NQN2RNSEkyVGs2TmwyNHMvMDhJUFh1QzdMMzVpNTVZOVpHWmswYVpkYTZiT25tU3oyYjY0UEJ2MURvQmVvOUUwQnU1emNuSzZMeUFnSU5aa01uMlJuWjI5U2xHVTgxRlJVUmxYUGxMYlZGVmx3NW90clB0OUkvR3hDVGk3T3ROdllDOXVueksrMUxhcHlXbmNPMzRXbmJ0NThmYW5MMXVXWjJWbTg4ZXFkZXpjc29mejU1SnhkSEtrWGNjMlBQN0NiQndkSFM5YjcxenF1bDZRWDJEem5CZmIvUGUvL0xGcUhmR3hDYmk0dWRBM3NDZjNQSENuMWZncUZhbXJsbjd3elNYcmlHTC9idHJGbWxYcmlJaytnMTZ2bzdPdkYzZmZkd2Z0dmRwVzhxOGhMa0hGZG5sekFsb3JpdElhR0tqVmF0L3AzcjM3SnJQWi9KMnFxcnRWVlUwUEN3dkxLZDcvaWdTcXFtemJ1Sk9OYTdkd0tpb1dRNEVCanlZZWpMdjlKa1pQR0duWnJpTFgybUxsdlRlNDNIVU00RnhDSXQ5LytUTkIrMFBKeThtamRkdFczRFg5TnB2bnRYVVBXNW5yU25tZWdhVDhWYjhTNVVZRDFBZnFLNHJpQmR6ajZPZ1lIeEFROEpQSlpQcTVvS0RnaEVhanlaUkVsN2dlMUxyRUZtYWpNMXE5VnFQUjRsZ05YUkV2NVd6Y09aNS81RlU2ZC9PaVJ4OC9EdTROWWVXeVg5Qm90Y1NjUEUzb29YQzY5L1lsSlNtVjhKQ2p2UEg4ZXl4YXVwQ08zdjgxdlYvNDdDTFNVOVB4NitGRFFDOWZUcDJNWmYrdVE1eUlQTW1uM3krMlN1SXNlV2NwRzlac3dhMk9LMzBIOWNKc1Z0bTVkUy9SeDIwUDhIWTJQcEZuWnI5RWFrbzYzZnY0MGJSNUV5TENJbG54NVNwaW9zL3c5Q3VQbHV0enFxcks2ODh0SXVyWUtYejh1NUNmbDA5WTBCRysrK0luRXVMTzhkaHpzOHAxbk5Ua05PWSsrQUl0V2pXbjk0QWVoSWNjNWNEdUlCTGl6dkhSTjIraEw1ckJNalU1alJjZVhVaWpKaDUwNjk0RkZ4ZG53b0tPc1A2UGZ6aC9Mc25xUWxaczcvWUQ3TnkyajhEQmZjaTRrSW1pS053NFpqRDdkaDVreCtZOXBXNEtvaUtqU1RoemxzQ2gvWEN2V3dmZkhsM1I2clJXMjF4SXoyVG5sajI0MTZ2RC8rNitwVUt4RFJyV242NiszdnkxZWlPdWJpNlc4M2Z3YW5mSjcyai9yaURlZXZFOURBWWpmajE5Nk5uUG42VEVGQTdzRHVMZ25tQ2VuRCtIZ2NQNmw5b3ZhRjhvRzladW9WdjNMdlRxMzUyZ2ZTR3MrMjBqQlFVRlBQcnN6SEw5ZlM1RjcxRFlGUkZWMGVnVXV2bjcremV0OGtGcmlFYWo2UUpvaWkvY3hZbUZpeS9rRjYxcnF5aktBbUNlZzRORHVObHMzdS9uNXhjT2JBME5EYTNSVVZFamo1emc1Ymx2a3BXWlRRZXZkdmoxN0VaYVNqcmhJUkdrSnFkWkVsc3J2bHpGVDh0WDQrVHNSUGZldnJpNXUzSHkrQ25XcjluTW5oMEhlUFBqbDBvbHdRRysrK0pIdG03WWdWOFBINW8wYTh5aHZTRjgvdDdYT0xzNE1lem1HOURwZFl5ZU1JS1VwRlQyN2poSUs4OFcrSFl2SEYrZ2ZvTzZVSFNqKzl6RHI1S1VtSXhuaDlZTUhqbVE3TXhzZ2crRXNlaVZqemtlRWNVRGowMnQ4bmVSbXB6R0d5OHNwbWUvQUx4OU9sMTJNT205T3c3dzFvc2ZvTlZwNlR1d0o0NU9qaHpZSGNUYjh6OGdJejJEMFJORzBzQ2pQbmZQdUpNdjNsL085MS85ek9QUHp3WWdNeU9MSDVldnhxTnhRKzU1NEU2Q0R4ekdaREt4NTkvOXBLYWtNMnpVRFRnNU9kTEtzL1NMaGRlZlg0eWJteXNqeGc2amFWRVg0ejMvSHVEOTF6NmxYU2RQK2d6c2hXbzJzM3Y3ZnBZdFdZSEpaTExVSFJUZCtML3cyR3VjaW9xbFVSTVBCZ3pwUTBHK2dhT0hqM0hpNkVrQ2V2c3llc0lJamtkRWNTSXlHdjllM1dqUnF0bGxYMElZREFaZWZ1b3RRZytHMDlDalBuMEg5VUpSRkE0SFJiRGl5MVVjMkIzRXdnOWZ0RXB1VVRUTjlZSzViNUtXZWdHL1h0MDRjeXFlcUdQUnZEejNUVDc2NW0xYXRHNWU0Yi9sNWFrNGFHam43KzgvdUFZT1htRW1rOGtGYUZMVWpiRFNWRlYxS3E1ckxsWG5GSzF2bzlWcVgzTjNkMStncW1xTW41OWZDTEQrM0xselB5VW1KbWJiT1B3Vjg4bTdYN0grajMrczd6TzI3ZU5rR2ZjWkplWG41VE52MW56T3hNVGoxOU9IN3IzOVNFMUpKK1JBR0JkU00yamV1dGxsNjUxaXRxN3JsN1A2K3pYODh2MGFmTHQzb1ZXYkZvUUhSN0IreldZaURoOWo4ZExYY0N4UkJzcWppNS8zWmV1SXJ6LzVudFVyMTlMUW96NURSZ2FTazUzTDN1MEhPQndVd1JzZno3ZTY3N3RTVkxPS3N4WXZmLzlyYnp3K1JWR2FYZlQvTGN1THk5bEY1YzFKVVpTeGlxS00xbWcwOGNCQlB6Ky9JR0IvYWtaQm5sWmZzODhKcXFxeTZKV1ArWGZUTGx6ZFhQRHY1WXVEbzU2WXFOTWMzQnRpU1d4VjVscGJtWHVEc3E1anAwL0Y4Y3hETDVONUlST3ZyaDFwNWRtQ016SHhMSHptWGRwMXF0aWNRUlc1cnBUbkdhaTJsei9WcktMWG10cGRCZVdzVWRFd0hYRDU2MVFMUlZHZTBHcTFjMXhjWENLQUEzNStmdUZtczNuYjRjT0h3KzBSdkJCWFFxMUxiT25OV21jMFJWMFJIV3EySytMdWYvZnp6TUxIR1RDNER4Uk5LZnJzUXkvejQ5ZS9VS2R1SGQ3LzZuVkxLNEdsSDM3TG1sWHIyTGhtaTFVRk8zckNDSWJkUE1qcVFlNjkxejVoeTkvYjJiVjFMeVBHRG9XaWhNZUdOVnRvMmFZNWIzNjhnTHIxQzk4OHBxZGU0TVhIWDdNWjM2SlhQaVkxSloxNUx6OWlTWVlZalVaZWUvWmRkbTdadzRneFE4bzFWc1h4b3lmeDdlSERaeXZmc3lUYWlpK0NtOWY5eTRneFEramk2MzNaNDJ6ZHNJT1pUMHl6WE1penMzSjQ4b0VYaUQrZFFQRCtNSG9QNkFHQVRxOWp6bE16dUhITVlFdHJNSVBCd0p4N25pSm9YeWhuNHhOTGpWdTFmZk51Rm4yeDBPb2kzcU92UC9VYTFDVjRmeWpaV1RsV1NjSnRtM1lDY09Qb3dtZXJnY1A2bDBvWUxYem1YUUFlbWplRGVrVTMzT1dON2ZaN0N0OXUvN1Y2SSs1MTY1VFo1L2xpRjlJeVdQVEtSNmlxeWhzZnYwUlh2LysrMHlPaFIzbmgwZGY0OE0wdjhPdmhVMnBtancxcnQxaGR2R09qei9Eb3RHZll1bjRIMDJaUHhyMXVuY3VlLzFJY0hJcTZJaXBvWEp4MFV6VWFwWHM1ZHJNTFZWV2RiTlZOdGg2S0xycUl1eWlLMGx0VjFWNWFyVFlYT0JjUUVCQ2VuVzhLTDFDcnYwdGNYbTRlYnp5M2lLek1iQjUvWVRaRGJ4cGtXWmVSbm9GUzFEVWdhRjhvUHkxZlRiTVdUWGo5NDVmd2FQUmZLNjVmdjEvRDhrOVg4djdybi9IdTU2K1dPa2ZJZ2NNcytmWmR5MjkzL1IrYldmTE9VdGIrc3A1aE54ZmVHTTU4WWpwaFFVZll1K01nM2o2ZFN2MU8zMzM1WTVJU2s1azJleklUSm8yMUxFOU5UdVBwMlMreDlwZjE5T3dYVU9YWitiYi9zNXRIbm4zUTZuc295NFcwRE41YitBbE96bzY4ODlrcmxqS2ZrWjdCdy9mTzQrdFBWbkxEallHNDFYRmwxSzAzc3ZudmY5bTZmZ2UzVGh5RFovdlcvUGoxcjJSbFpQSEU4N054Y1hWaHdPQStEQmpjaDlqb002U21wRFA1L2p0c0RreDc4bmdNUTI0YVdDcFI3Tkc0QWE5L05KOXVBVjBzeThiZk5ZWTVkOC9sejE4M1dDVzJQbmpqYzA1RnhYTHorQnQ1NExGN0xRa3JnOEZBV2tvNmpaczJZdVlUMDFtNTdCZE9SRVl6OUtaQnBRYVB0K1dIWmI4UWVqQ2Nmb042TVhmQkk1WnJuOEZnNEswWFAyRGZ6b09zK21ZMVV4Njh5MnEvcUdQUjNIRGpBQlorOEFJNm5RNVZWVm44NmhLMmJkekozMy84dy8wUFQ3bnN1U3RLVVJYRnlWR1pwTkZvYXNXZ2JvcWkxRlVVeGFHTWxsYmxwcXBxcWNTWXJRZUhFdXYwUmQybk9nSVRtalZyOW42VEprMTI1QnJWOVlZcjFwN2tQL3QzQmJIK2ozOW8wYm81YjM3OGtxWHV1TlI5UnFsajdBN2lURXc4ZzBjRTh1VDhoeXpMaThmR0tVKzlVOHpXZFQwL0wvK1M1OS80NTFZK1dQYUdaWi9zckJ4ZWV2SU5qaDA1d2U4L3JlUE9lMjh0MStlNDJPWHFpS0I5b2F4ZXVSYXZyaDE1ZWRHemxudU5pTEJJbnA2OWdDL2UvNFozUG51bHd1ZXRLcTFHMFRqcWxSa2FqVkw2emNkVlRsWFZ1cmFXSzRwU3Fyd1ZkVzNYQUsyQVZscXRkcHlxcWluMTZqaW1aeGxVdDVxTTg0OVY2L2gzMHk2OHVuWmsvbHRQV2QyN3haLzViemlqaWw1ckszdHZVTloxN1AzWFBpSHpRaWIzUHpLRlcrNFlaVm0rN3ZkTmZQcnVWeFg2ekJXNXJwVG5HYWkybHo4RmNOSHJKMmswU3RjYU8wazFVRlZWQXppWFhGN1dDNE9pY3VRSUJLaXE2cS9WYXZNMUdrMml2Ny8vc1R3allYa21hdmQ0RVVKVVFxM3JtRzNTb0FkRm8yZ1VkTG9xdllDOUxLK3VIUzFKTFFBZi84NjBhZGNLbzlIRWhMdkdXSFY5R1Q3cUJnQmlvczlZSFdQcy8yNHExVHFoVDJCUEFFN0h4Rm1XcmYvakh3RHVuWG1YSmFrRlVLOUJYWnNEN0IyTGlPTFlrUlAwSGRqVEttR2owK200NVk3UkFPV2UyVUdqMGZEWWN6T3RFa090Mjdaay9KMkZGNzlkMi9hWDZ6Z2R2TnBaTmJ0MmRYTmh4SmdoQUZiVGlyclhyY05OdHd5ejZ1S28xK3ZwVVhSQlAzUFI5MUpzd0pDK3BkNU02WFE2Qm84SXhHQXdXbjFXczluTXpzMTc4R2pjMEtvcno4VTJydDNDdnAwSEdUYnFCcXN1VVpXSnJieitXYmVObk94Y1JrMFlZWlhVQXVqcTE1bGhvd2FSbDV2SGppMTdTdTE3OC9qaFZnblROdTFhRWRESEY1UEp4T2xUbFkrcG1GYXJRZEVvb0pvMXF0bnNxS3FxVTIzOXIraGhzY0l1ZXRPckI5eFZWVzJpMVdwSzNRUlVoeTNydDVPYWtzNlFtd2FXU3VhNDEzT25qbnZodlhaeDgvdjdINWxpZGVNS2NPdGRZMmpSdWpuSGpwd2d0a1M5QW5EdmczZFpIa3dCaG8rK0FWYzNGMDZkaU1Wc3Z2emtrTVYxU0FldmR0eDYxeGlyZFEwODZqUDUvanVncUt4VVZlT21IdVZLNEhCUk9aazQ3VGFyTXU5ZXo1MWhvd2VUbjVkUHlNSERBR2kxV21ZOVdkanQ2YnN2ZmlMK3pGblcvYmFKd0tIOVNuVS91aHl6MmN4ZDAwcDN5K2ppNjIyVjFBSm8wYW9aclR4YmtKS1VTazUyNFR3TFoyTGkyYi9yRU0xYU5HSEdvMU9zV21IcDlYcXI2MFZGR0kxRy9scTlFY2VpaE1IRkwzVDBlajBQUEhZdldxMldEVGIrVGpxZGxnY2UvUy9CcGlnSzQrNjRHWUJUSjJwdUdDaEZRV2Z2ZXFKRW5hR3Rodi9LVFZWVnkzOFhQVlJvRlVWeDFXcTFMVkJWOTBzZm9XYjgvY2NtQU82ZE9kR3E3cWpYb0M3M1BYUlB1WTVoTkJTTzEyMHlXVSt5NWVUc2hKT3pVNFhpc1hWZHY1eDdaOTVsdFkrcm13djNQMXdZKys1LzkxWG9XT1ZWWEUvUG5udWYxWDFTRjE5dk9uZnpJakw4T0JucDl1bHRxbWpRMjd0ODFkQi9GWHIrS0M1dlJmOWZBVnlBZW1vTlBzZW9xc3JxbFd2UjZYUTg5dHpNVWk4a1c3UXFiSFJXbVd0dFplOE5iRjNIVGtTZTVFUmtORzA3dG1IYzdUZGJyUnMxL2tZNlYzRG13NHBjVjhyN0RIUXB0YUw4S1dxdEwyZUtvamdXano5YkVSY2xpbldLb3JncGl0SlVLU3cvUWx4emFsMkxMYTFLZ1lKcU1wdk5HQXcxT3lGSyswNmwrMjAzYXRLUTJPZ3plSlVZQzZtaFIzMjQ2SzNseGFLUHh4QVdmSVF6TWZHY2pUdEgvT25DdHpqNWVmOTFaejRXY1FLTlJrUFBmZ0hsaWlNeS9EZ0F1Ymw1ZlB1Rjlld0xtUmV5QURpWGNMNWNuN05waXlZMGF1SlJhbm54eFM0aHJueVRhTmlhL2FpNEdYUldsdlVrZTBhamtTT2hrVVNFUnBJUWQ0NnpjZWM0RTFzNC9xZXRON2FkZlRyWlBPZndVWVA1L2NlLzJMbGxyeVdCY0RnNGdwVGtOTzY0OTFhYmcyYWVqVTlrNllmZjBxaUpCek1ldWJmVStvckdWbDdGZjdQaWxtc2xkUXZveW9ZMVd6aDVQS2JVdWs2MnZ0dWljY3V5czZyZXN5VTVNUVZqVGpadWpocFhnOEc4VTZ0UkYxYjVvRFZuc0tJb3o1Vk1jSlhzbW9oMWl3b0RFQW5zQXc2YnplYnRJU0VoaHoyOS9RZWljRmZKRTFUVjRlQ2poWUhlYUh2Y2pHS1I0Y2ZSYURRMlcwUnBOQnE2K1hjbS9uUUMwU2RpYU5PdWxkWDZrdVZOcDlQUnFJa0hNU2RQazV1VFozVURXTmE1QVhvTjZHN3pqVjV4OTZIb0U2Vi9qeFhsN2RPcDNJUEZIejFjR0ZkczlKbFNkVnQwVWRsSXZLaHU4K3JTZ1pIamhySCtqMzlJVGtyQnlkbVJCeDR0WGE0dnAyR2pCbVVtbjdLemNnZ0xPa0prK0hIT3hwM2pYTUo1NGl4MVFnRXVyaTRjRGo0Q1FPRFF2cFp1MTlYaDlLazRjckp6OGZIdlRJT2k2OHpGR2pkdFJKUG1qVWs0YzVhazh5bFdiN3FidG1oUzZtR3JlTHpEckdxb04yeFJGVlhOelZlL2RYSFVSTlRJQ1NydUo2Q3gyV3orRUVpcTdFRTBHczJ6bExqWkw5bHl4RWFYS2JPcXFoZFVWWTBGTmw2NGNPR1RVNmRPeFhwNit3OUdVUi9pQ29zTUw3elA2TlcvZE5LM3ZOMlJldlQxcDA3ZE91ellYRGkyem0yVHh1SFgwNmRTazBHVWRWMi9sT0o2NldJZE83ZEhxOVZhN3EycVcyVDRjWFE2TFR1MzdtWG4xcjFXNjdJeUMrKzN6aWFjTDFYV2FwckpySnJ6OHRWUG5CeVVZMWYweEZlQW9paFBBemVWWEY2aXkrL0Z5OVdpOGgwTUhGQlY5V0IybmprTHJiS2laTG10TG5HeENhU2xwT1BWdGVNbEU3U1Z1ZFpXOXQ3QTFuVXNNcnh3MUlVK2dUMXRucjk5SjArT0hpNy9UNmlpMTVYeVBBTmRpcjNMbndya0ZCaS9jWFBRUmRmSUNhcUpxcXFORkVYNUduQXRzUnhzdE53cStyZFJWZFVvVlZVUHFxb2FhamFiZDRTRmhSM3k5UFlQUkdIQ0ZmMEFRbHdCdFM2eFpkU1ljL1dLem1RMm1jblByOWx4N3B4ZFNyOTkxR3AxUmV1c0czcm9pOTZpWDl4U0lpODNqN2RmK3BBRHU0TndjTkRqMmI0MVRabzNwbjdEZW16L1p6Y1VWVFltazRtTTlFd2FOS3huYzZ5VmttTkRBV1JjeUFRZzlHQTRvUWR0ZDRjdUtPZjNVN2VNaTRGejBkdFhrOUZrYzMxSkxxNmxHNzlZQmphLzZHWWtMamFlMTU1YlJGeHNBbTd1Ym5pMmEwVkx6eGJvOURxT2hFWmlxOGRJdlFZMlc2WFRwbDByT25xM3MrcU91UDJmM1ZDVTlDckpaREt4K05VbDVPZmxNLy90ZWFVZS9pc1RXM2tWLzgwOGJIU0RBcWpmc0I0QU9kbTVwZGJaR3BPb2VDeVI4clRPdVp5c3pHd3dtWERRYWh6TUJqVWpKQ1JrVzVVUFdrUDgvUHdhSzRxaUZuZEp1RVEzSUZSVlRWSlY5V2VUeWZTYjBXZzg0ZUxpa25UbzBLRWNHNGV0Vm1rcGFRQTBhZDY0ekcxTUpoUFpXVGswOUtoZjVoaEw5WXNTR2NXdGdpN21mSW55VnA1dVY4Vy94NFkya2lWY1ZPYXliWnk3b29wLzIrV1JtVkVZVi9HQTA3YVVyTnZ1bW5ZYkc5WnNKdnA0REhkTUdWK2g4MWxpTEtPTzJiTjlQeCsrOFRsWm1kazBhdUpCSzg4V2VQdDBJaXN6bTZURVpNdDNuWnFTRGtXSnB1cVVlWmw2QTZCQnczb2tuRGxMYm9tNnc3V0c2dzNiRkFyTWF2VHhXbEtIQkFRRTVGUDRNUGg1Y0hCd3BaTnRBUUVCanhVL0lGK216Z0c0b0tycU51RDNnb0tDa0lpSWlLTkE1ZCtLVkFPVHlVUldSbGFaOVkxZVg3N2JQZmU2ZFhqN2t3VXMvZkJiZ3ZhRkVuTGdNQzNiTkdmNm5MdHRKc3d1cGF6citpWFBYNjkwdDN1dFZvdURveDVEUWZYUEMxSmNUd1A4L08zdlpXNVgzdnV0NnFSb0ZQTE1ISXVzSldXdE92bjcrOTlianE2K0FFYXoyYnhYVmRWVlpyTjVtMDZuT3hjY0hKd0ttRHc3K1BhdFdGdkxpa2t0dXM0M3ZjUjFua3BjYTZ0eWIyRHJPcGFlZGdHZ1ZNdXZZcnB5bHYxaTViMnVsUGNaNkZKcVEvbFROQXBHc3k2Nk50OFhBL2o2K3JiVTZYU1dCN2JMWEtmU1ZGWDkwMmcwL3Fvb1NsaCtmbjd5c1dQSE1xOXN4RUpjZWJVdXNZWEJsS3M2YUUwbWM4MG50cXJxcDI5KzQ4RHVJTWJkTVlwN1o5NWw2VUlTdkQvTWtueWg2S1pNcTlXU2JTT2hBWERCUmhQYjRxUlR5Zjc2bFZIV3pXRFMrV1M0Uk9LcnN0NS8vVFBpVDU5bDNzdVBFRGkwbjZXaS9lNkxIemtTR21sem4wdE5Weng4OUdBK1hiU012ZHNQTU9qRy91emV0ZzhmLzg2bHh1a0MrR1hGR2lMRGp6Tis0dWhTM1lzcUcxdDVGU2REVTVQVGFONnk5TmpzNmFtRk54OTE2cmlXV2xmVENneUd3bTR6Z0tKVFN6YzdyRVVVUlZFdm5oWHhvaHRjRTVDanFtb21zTnRrTW4wYkZoYTIxaDR4T2hRbG1OSlMwaTNkRVVvcWZCaHo0RUo2SmlhVHlhcjdhN0cwNU1JYjV6cnVWUnREelJhWGkzNlB0bGgranhlZHU3Z2M1dVdYZmtiUHp5Mzd1YjBpclRtS3V6TXRXcnFRVHAwN2xHdWZQMzlkajZxcXVOZXJ3NmEvdG5IclhXTnhxMkE1c2xYSFpLUVhqL2ZseElmTDM2SnRoemFXZFUvTm5FOVNZckxsMzhYMWUxcFJncXU2T0YzbTd3U1FWdlMzcXVobkZwVlR4cUM4QmxWVnR4VVVGRHdkRVJFUmJNZndiQ3ErejhqTXpDN1pSUktBOUxUeWQrVnAyYVlGTHk5Nmx0am9NL3o1eTNvMi9iV05WK2E5emNJUFhxalFiSnVYdXE2WHhXZ3dsbnJZejhyTUpqY256eXB4VU5tNnFpU3RWb3VEZ3g1Rm8rSG5UY3NyMVRKTlZJcWxjSlg0emcxQWh0bHNUZ1orQUZhR2hJVFU2RVF3WlhHODZEcC9LUlc5MWxibDNzQldtWElvYWtGY25HQXI2VUlGeW41RmxQY1o2RktrL0ZXTXFxcXFqY0hqVlVWUmNvckt6V0hnbS9QbnovK2VrSkJRNHk5NWhhaHRhdDBZVytnY2NoUXdYb2tXVzFVVmRxaXdKZFhFcVJPc3hrV0pPWG02MUxiTld6VWxQeStmWXhGUnBkWWRDVGxhYXBsbis5WlFOS0I5VmNXZFRyRFpoWEx2anNKeHEwcDJ1NnlLdk53OGpoMDVnV2Y3MWd3YzF0L3FJblVxcXZUM1VoNkRoZy9Bd1VIUGppMTdPTFEzaEt6TWJJYVBMdDFhS3lveW1oKy8vcFhXYlZ0eVQ5SDB4ZFVSbThsVXZwWVB4VjNIRHU2eC9jeHpPS2l3SzVOM3Q0cDN6NmdxZzhGb3VZdFV6UFp0V1hBNVJlTm5vQ2hLOGQ4b1JWWFZUYXFxdmc1TU1oZ00zWU9EZzIrM1YxS0xpN29QbC9XM0x0YlJ1eDFHbzVHUUE0ZExyVE9iellTSEZwWnZiNS9LbDhIaTMzSEpGam9kdkF0bjhEeTBMOVRtZnNWMVMrZUxmby9GTFJ6UHhTZVcyajdxV1BXMDBpK3UyeUxLbVVpT2lveG05Y28vNlRlb0Z6T2ZtRTVhU2pwZmYvSjlxZTBzTjNrVmFLbDAvT2hKY25QeUNCelMxeXFwWlRRYWlUdWRZTFZ0OFl5b2gvYUZYcmJGWEhITllpNUgzZEdtWFNzY0hQU2NpRHhwOHdFa0tUR1p4SVR6TkduV3lHWlhSVkc5TG1vcGFnRE9tTTNtUHcwR3cvM0J3Y0V1SVNFaEkycGpVcXRZaTliTktNZ3ZzSG1mVVh6OXFZZzI3Vm94Wjk0TVpqNHhEWUJ0RzNkYTFwVlY3MVJWMUxIU3N6ZnUzWDRBU3R5clZLYXVLcXVPOEd6Zm12eThmS3V4UWtXTnMxem5pMTVhblFTK1YxVjFyc2xrR3BXVmxlVVhFaEx5c3IyU1doVDkvblU2SFNjaVQxcVNVN1pVNWxwYm5mY0dMZG8wdHpyUHhZeEdZNFc2SVZaRVJaNkJrUEpYTFpTaUw3SG9mektCN2NCaTRENVZWZnVGaElTTURBa0pXU2xKcmVxeDlJTnZHQnM0a1QzYi94dUwrdUNlWU80Y09ZMGZsdjFpMTlpRWJiVXVzYVZtNStlcGltSXltYzBVNUZkL3MvUHFWTnk4OStMQkhSUFBudWZYbFd0S2JUdHdhRDhBdnZyb082dHhuTTdFeExQaXkxV2x0dmZyNlVPRGh2VTVzRHZJNm1hU29yZklPemFYNzIwSVJRbWR6OTlmanRINDM1aGw0U0ZIMmI1cE44NHVUZ3dhMXEvY3g3b2NUZEZiNDZUektZWGQzNHJzM3hYRWdkMUJsVHFtV3gxWCtnenNTZWpCY0xiOHZSMFhWMmNDaC9TMTJpWXZMNTlGcjM0TXdKTXZQbVJ6UnMzS3hPWmVydzVwS1drMnU0cVZOR0xNRUJ3YzlLejkrVzhpd3F3ZjJrTU9IT2FmZGYvUzBLTStBMHJFZmlVWUNvd1hOUXRYYW5mR3VQQ2liVGFielR0Tkp0UERCUVVGUTRISndjSEJyd1FGQmYwWkhoNWUra25tQ2hzK3VuQld6VDkrK291d0VnK01pV2ZQV3dZNkhYMWI0V1FMWDN6d0RTbkpxVmJicmZybU4rSmlFK2czcUZlVnVyY1Z0N2dzT2Y2TWIvZXV0R25YaW1OSFR2RGJEMzlhclR1WGtNaUtwVCtoMFdnWWM5R0VFTVVUR0d6NmM2dFZHZG4rejI0aXdxcm41bmp3aU1KeHlYNzY5dmRTTjhENStRWHMzWEhBOG0rRHdjQUhiM3lHVnF0aCtrTjNNM0JvUDdyNmViTng3UllPbCtoMTVsN0c5M0FweGQyellrdE0wTEJpNlNxeU1yS3Nsdm4yNkVxekZrMDRkdVFFdjZ6NHcycGRiazZ1WlV3dUx1cE9WWjd4QzUyY0hCaytlZ2k1T1hsODh1NlhHQXovWGZmeWN2UDRkTkV5akVZanQ5dzV1dHlmUzFTTzJXeFd6V2J6S1dDeDJXeWVrSm1aMlQ4ME5IUnNlSEJGVTFFQUFDQUFTVVJCVkhqNFYwRE5EdnBaRFlxdmkxOSs4STFWNjQwek1mRjgvK1hQNVRwR3pNblRaSmI0N1JjbmtYUVh0U3dwcTk2cHFpOC8rdFpxb09pVTVGUisrUHBYQUc2NlpiaGxlV1hxcXJMcWlNRkZFMTk4OXQ3WHBWcTlwQ2FubGFwclJQVW82aTcxazlscy9wL0JZQmlSblowOUt6ZzQrTVBRME5EOVVWRlJkbjhCNSt6aXpLQWIrNU9iazhmSGJ5KzFldGx1TnBzdGlaaktYR3VyODk2Z2UyOWZYRnlkQ2RvWHl0WU5PNnhpWFA3cHluS1B4MXRSRlhrR1FzcGZ0VkJWMWF5cWFwaXFxdk5OSnRQd3ZMeThPelVhemJOQlFVRS9CUWNIMTl5TU1jSWkra1FNT2RtNVJCNjVzam4zL1B3Q3ErZDRZVnV0NjRxb0tGazVpdXBvTkp0TXRiN0YxcURoL1lrSU84WXI4OTVpd0pDK0ZPUVhjSEJQTUQzNityTmpzL1hNZDdmZU5ZWWRXL1p3OVBBeEhwejRHQUY5L0VoUHU4RGhvQWhHakJuQzJsL1dXN1VnMHV2MVBQVDBERjUvYmpHTFh2bVl2MVp2eExOOTY4S0J6ME9PY2pZKzBXcTJ4RXRwMXJJcHdmdkRtSFBQVTNqN2RDUWpQWU9nZldHb3FzcGpUODJxMWdFWkhSejA5QjNZazEzYjl2SG90R2ZvM3NlUDVLUVVEZ2RGMENld1o3bG5jaXhwK0tqQjdOaThoejNiRHpCeTNGQkxmLzlpeXovNW5yallCSnExYU1MR1AwdlBIdGJWdnpNRGgvYXJjR3grUFh6WXNYa1BUODlaZ0ZlWERuVDI4V0pZMFF5WkpUVnE0c0ZEVHovQSs2OTl5ak56WHNhL1Z6YzhHamNrNGN4WklzS080ZXppeE5PdlBvWlRpZGl2QklQQjhGK0xMY1ZjcTdzaUFyc0tDZ3E4d3NQRFMwOFZXRXUwYU5XTUJ4NmZ5cWZ2ZnNYemo3eEt0NEF1Tkd2WmxLVEVaQTRISFdIUkY2L2hYcytkZ1VQN0VYYm9DT3YvK0llWmR6MUJqejUrT0RnNUVIMDhodGpvTTdSczA1dzVUODJvVWl6Tld6WEZvM0ZESXNPUHMyRHVtN2pYcmNQNE8wZlRycE1uYzE5Nm1PY2ZmWlZsUzFhd2RlTU9PbnEzSnpVNWxTT2hrZVRtNVBIQVkxTnA3L1hmNUJXK1BicmkyYUUxTVZHbmVXaktVL2gyNzBwcVNocVI0WVV6dEJhMzhxeUt0aDNhY01lVThhejY5bmNldis4NS9IdjUwS1JaWXpJdVpCSnlNSncyYlZ2U2QyQXZLT3JxRUhQeU5IZmNleXRObXhkMlBiNy80U2s4TWVONVBuNTdLUjh1Zjh2U1hjUzNSMWQyYmQzTCs2OTlTcThCQWJqVmNXUHFyRW1Yak1XcmEwY2FOZkVnN0ZBNGN4OThrWFlkUFltS1BFbFdWZzd0dmRwYXZVSFc2WFE4K2RMRHZQVEU2M3o3K1k5czI3Z1RyNjRkeWNySTRraFlKSGRNdWRVeXdIQzNnSzRvaXNKdlAveEpVbUlLZWJsNVBQZjZrMlhHTVhYV1hSeVBpR0wzdi91WmNjZWovMi92dnNPanFQWS9qbjltczZuMEVvSWdFSHFrZDBVQlJSUUxxSUJYQVF1aW9xS0krbFBVcTFjRlJSRVZGQXYyaTZBb0ZrUUZDeWk5ZDFJaGpaQ0VGRWhDQ0NFOXV6dS9QMUl1UzBJTnVGbDh2NTRuejBObXpwejV6cERaelg1enp2ZW9hNjlPS2l3b1VtUllsQTVsSEZhL3EvdHE2SzNYbmZCNFZKM2RibjgwTFMxdHhZRURCODY2QUwycmxmMmVFYlU3VmhQdW5xVE8zVHVvSUw5UW9Uc2p5bi9QT0pYdzREMmErOUUzNm5scFYvazNicWpzcktQYXVHYXJ2SDI4ZGNPd2E4dmJuZXgxcHlwcTFLeWhoKzk2cW56SzQ4NHRKZlUxYnhoMnJicjM2VkxlN214ZXEwNzBHbkhEc0d1MGNmVVdoUWZ2MGNOM1Bxbk8zVHVxWHYwNlNrMCtxSkR0WWJwdHpQQktTeHZnN0RrY2p2ZE4wM3d5TEN6c3hIT3dxNEZ4RThjb05qSk9XOVp2MXdPM1AxYitjeGtWRWFQbUxadnBoZW1UWkJqR0diL1huc3ZmRGZ4cStHbmN4REY2Yi9vbmVudnFiQzM5WmJrQ21qUlNiR1Njam1ibnFOL1ZmYlcra3RXNHErcE1QZ09KNTYvS01qTXpEL243KzErMWE5ZXVNRW5ucTRnbVRtSFlxS0c2dUVWVGRUakQxVWFyNHN0UEZtakp3bVg2OE91WlRnc0lvYUpxTjJJcktTbXBaTVNXRzB4RnZISDRZTjMvNkYycVc3K3UxdjYxUVhFeDhYcmdzWHVjL3FwWXhzZlhSOU0vbUt6cmJ4NGt1OE9oTlgrdVYvcUJESTJiZUxkdUh6TmNrdVRsNWVWMFRPL0xlMmo2aDFQVSsvSWVTa3BNMGNvLzFpZ2llSTlhdFEzVUd4OU9PZTA0YTlldXFkYy9tS3ltelM3U3h0VmJGUkVTcVU3ZE8yanFyUC9veW11dk9BZDN3dG5FZnora0c0WmRLN3ZOcHBWTDF5b3ZKMCt2enZwUGxYN2g3ZGE3c3hxVUZzWTh2bWo4Z1pTRCttM1JuMUxwaW9pL0xmcXp3bGZaZE04empXM2N4REhxZlhrUHBhV21hOE9xTGFjc3dqbnd1djU2NDZPWGRXbS9udG9idlUrcmxxN1RnWlEwRGJyeFNzMmFNLzJNbDEwK0YwelRMRmxodEhURWxvZUhSN1VlQ2hrU0VwSmNuWk5hWlc0Y2RxMWVlKzlGOWJ5c20rSmk0clY2MlRvZFNENm9JYmRlNTFSVWZzTFQ0L1RraXhQVXFtMEw3ZGdTb3ZVck5zbHV0MnZrMkJHYThjbXJxbE92YW9sbHE5V3FaNmMrb1RidFd5bHNaNFRDZy9mSXk3dGt4R0pnNithYU5XZTZyci9sR3VWazUycmxIMnNWR1JHclR0MDZhTnI3TCttbWZ6a3ZTdVhoNGFHWFp6eW4vb1A2cWlDL1FCdFdiNUd0MktaWDMzMUJ6VnBlWEtVNGozWDNnNlAwMUV1UHFuWDdsZ3JidFVjcmw2NVZRdHgrRFJqVVY0OC9QMTRxWFducHgvbUwxY0Mvdm02L2UxajVzVzJDV21uUWpWY3FaWCtxdnB2N1kvbjJ3VU1INnViYmJwRERkR2pWc3ZXblZXamF4OWRIcjd6OW5IcGYza1BKKzFPMWR2a0dOYnFva1Y3LzRLWHlPb2ZIYXQraGpkNzU3K3NhZE9PVnlzbk8wYXFsNnhTOU8xWmRlM1pTejJOV3QycmU4bUpOZlBaQk5mQ3ZyL1VyTnluOTRLR1R4dUhyNTZ2cHN5ZnJyZ2RHcWtaTlA2MWZVVEx0dW1GQVEwMTg5a0U5OC9KajFCNDV6MEpEUTc5MTU2U1dqdnM5UTZWVCtBNm1wdW4raVhmcmp2dHZPNjArT25SdXJ5NDlPbXAzV0pSK1gvU25Ja0lpZGNYQVMvWE81OU9jM2lkUDlycFRGYysrL0pqNlg5MVhJVHZDdFdYZGR2azNicWhIbmg2bmg1KzZ6Nm5kMmJ4V25lZzF3bXExYXNyTTUzVG4vYmVwZHAxYTJycCt1OWF1Mktnamg3TjE1N2piZGN2dE4xYjV1dUFzTkRSMFozVlBha2xTcmRvMTllWkhyK2kyTWNQazYrZXI5U3MzYWVmV0VQazM5dGVOdy8rWDZEM1Q5MXFkNDk4TnJoMDZVTTlQZTBwdGcxb3BOakpPMnpidVVvdFd6VFh6MDFkVi95d1dXemtkWi9JWlNEeC9WWmFVbEpTL2E5ZXVFSkphcnVYbDVhbkxyK3h6Vm91am5LMDlZZEdWbGhSQ1JkWHlOK1VXUVYyWFdBeGo2TDlHMzZoSG43aGIxa3BXRGJ5UXhFYkc2Zi9HUGEvTCt2ZlNmMTZmNU9wd3FxVzgzRHpkTSt3Uk5XeFVYeDk5L2JhcnczRXJEb2RETTE3N1JLdi9XQzBQaXlHSHd6RThPRGo0eE12UFhFQUNnN3BkSmNOYzBLQkIzY1pUcGoyaEhyMHFMaVVQNE5UQ1E2TTE1ZmwzbFpxYW5pV0hZM1I4Vk9pcGgvLzhEYnAzNzU1b0dFWXowelE3Vm1WVnhIT3A3SFduVnMwYWphZk5mSnJYSFp5Um5kc2pOT1g1V1RwMDZFaVdUQTJQajZ6ZXE3VzVTbUNiTHBmSjAvaXBWczBhamFlOC9vUXV1N3licTBPQ0cva25QMmU4UjVWOE5qclZBaWVmdlR0UGkzLzRRODlQZTFKOUIvVDUyMkk3M25PUHZxenc0RDJhczJoMnRSaXhWWjJmbldvM0ZWR1NESms3SkdQb2daUTBGUlVWeVdxdHVPejloV1RMaGgyU3BLQk9mMzlSY1hleFp2bEdGZVFYNkxxYnJuWjFLRzdIYnJNcjdjREpSNHdBQUFBQXdMbGdtcVpXLzdsZWZ5NVpxWDJ4Q1NvdUtsYkRnSWE2K2Jick5lU1ltblBaV2RsYXRPQlhiVm0vWFdtcDZmS3dlaWl3ZFF2ZE9QemE4cnFzeDl1K2FaZVdMRnlxbU1nNDVlZm1xMTZEdXVwNWFWZmRQblpFaGVUUGhMc25LWEZma3I1ZE9rZWZ2VGRQRzFkdlVVQ1RSbnAvN3B0UzZjeWZyei8vUVR1M2hxZ2dyMEROV3piVDZQdHVyZlM4YTVkdjFGdFQzdE50WTRacFRPbENaZGxaMmJwejZJTnEzNkdOWG4zM0JYMzE2WGRhdjNLVGptYm5xRVdyNWhyN3lCMFZWaFJPU2tqVzRoK1dLaUpranc2bXBzdHE5VkRIcnBmbzNrZnVLQzlyVVpaWUszUGZpQW1TcEI2WGR0WExNNThyMzc3bXJ3MWEvUDN2aW8vYkwwOVBxeTdwMGw1MzNYKzcwL1RuZjRwcW1kaXlPWXdRVHcvcDRJRU1GUlVWbHkrbDY4NlNFcEoxSkN0YkhidGU0clE5Wkh1WUZuMnpSTjQrM2hwWVdrQVJ6bkp6OHZUai9GOVVzM1pOWFZjNnhRS256MjUzS0QyTnhCWUFBQUNBODhzMFRjMTg1UU90K1d1RGF0VDBVN2ZlWGVUbDdhbjQyRVJ0M3h4Y250ZzZrSEpRejArY3F2U0RHUXBzMDF4WFhkZGZ1VWR6dFd0YnFHYSs4b0dpZDhmcXdTZkdPdlU5Ly9QdjlkM2NSZkx4OVZHUFBsMVVzM1pON1kzZXA2V0xWMmpUdW0yYS9zSGs4dVRRc2VaKytMWDJoRVhyNnVzSGxLK25sYmd2U2Y5KzlHVWRQWEpVN1R1MlZiUEFwdG9mbjZ4WC96M2pqRXZvMk8wT1RaazBYWWN6ajZocjc4N2F2eTlac1ZGeGVublNkTDAvNzAwMWJkNmt2TzJyejgxVVZtYVd1dmJzcE82OXUyamYzZ1J0M2JCRE1aRjc5ZEhYYjZ0R1RUOTE2Qm9rdTkydVRXdTJLdk5RbGdiZGVLVjhmTHpWTFBCLzEvYkZoMTlyMFRkTDFLQmhQUTI4cnAveWN2TzFlZTAyaGUzY3JkYy9lS2w4b1pWL2ltcVoyUElvTklOTlg1a0hEMlFZMVgxbHhOTjFNRFZkVXlaTlY5UG1UZFR1a3RieTlQSlVRdHgrUlVYRXlHcTE2c2tYSDJFcDkrUDh1V1NsZ3JlSEtUSThSdWtITS9UVVM0L0s5d0pJY3Y3ZGJIYTcwdE15VDZNbEFBQUFBSnk5WDc3L1hXdisycUQySGR2cXBUZWVkbHFvTEhuLy8xYkduUEh5QjBvL21LRjdIN2xUSSs2NHFYeDdac1poUGZ2SVpDMVp1RlM5K25aWGo5STZwanUzaE9pN3VZdDBVZE1BVGZ0Z3NocVcxbCtXcEIrL1hxeTVIMzJqV2RNKzFveFBwbGFJS1RweXI5NzdZcnJUQW1Telh2dFFSNDhjMWJqSHhqalZjL3Y5NTcvMDBZei9udEUxeDBiRjZjcHJyOUNyNzc0Z3E5VXEwelQxOXRUWld2M25ldjN4eTNLTm16aW12TzJRRVlNMTZJWUI4cXZoVjc3dG5kYysxTW8vMW1yRHFzMGFmTlBWdXVLcVMzWEZWWmNxSVc2L01nOWw2YzV4dHp1TlJ0dTVKVVNMdmxtaTloM2I2dVdaejVXdllMdzdORkxQUGpKRm44NmFwN2MrZnVXTXJzSGRWYnZpOFpLVWtCQ2FJT2x3OXBHY0MrWURlWnYycmZTdnUyNlJwNmRWV3pmczBNby8xaWd6NDdBR1h0ZGZNejk5OWJSWE9Qd255Yzh2ME5ZTk8rWHQ0NlZKa3llZWNEZ3FUaTd0UUlaeWN2TWxHWFpYeHdJQUFBRGd3bVNhcGhaOXMwUldxMVZQUEQvZUthbWwwcFhGSlNscWQ2eWlJbUxVcG4wckRSODkxS2xOL1liMWRPZTQyNlhTZ1E1bHlxYm1qWHRzakZOU1M2VXJBemR0M2tSUkVURktpS3U0QnRXd2tVT2NrbG94a1hzVkV4bW5sbTFiNk9iYmJuQnFlK093YTg5NHdTK3IxVU1QUG42UHJOYVNjVU9HWWVqbTIwdjYzUmVUNE5UMnBuOWQ3NVRVa3FSTCsvV1NKQ1hHSjUzVytjcnV4U09UN2k5UGFrbFNoeTVCdXFSemUwV0dSeXM3Sy91TXJzSGRWY3NSVzZVclBvUkt1aXBxejE1MTdOelcxZkZVV1oxNnRYWFArTkc2Wi94b1Y0ZmlObTY1L1VaV1F6a0h3a0tqUy85bEZrcUczeW1hQXdBQUFNQVpTMHBJMGVGRFdXcmZzVzJsVXdMTFJJYVhmRDdwZlVXUFNsZCs3dEtqcEtoOVhFeTgwekVXaTZWOEJOZXhMQmFMT25lN1JNbUpLWXFMaVZlTFZzMmM5aDlmeXpveVBFWXFUU2hWZHY3VzdRSzFKeXpxTks2NFJPT21BUldTZUFFWGxheVNucE9UVzZGOVhIUzhRbmRGYUg5OHNsS1REaWc1c1dRa1cyRkIwV21kTHpJOFdsYXJoOWF2MnF6MXF6WTc3Y3M1bWlOSlNrMUpxeERUaGF5NkpyWWthWmVrcTdac0R0SHcyNjVqcVhQZ0xKaW1xWTNyZHBSOVd5aUp4QllBQUFDQWN5N3owR0ZKVXVNbWpVN2FMdnZJVVVsU2d4T1U0cWxidjQ0a0tUYzNUNUprdDl1Vm01T25CZzNybFkrS09sNjkwcjd5U284NVZ2MEdkWjIrenpwOFJKSXFqUHdxWS9VOHN6UkpqUm9WUDJLVmpSQnpPQnpsMndyeUMvVG01UGUwYmVOT2VYbDVLckIxY3dVMGFhUjZEZXBxN2ZLTktpOEFkaEpsOTBLU2Z2anl4QXZkRnhXZVhwTHNRbEdkRTF2TEpEMjZiWE9vNTZHTXd5ZjhvUU53WW9jeXNyUmxVNGdNeVdZWXlwTkVJVGNBQUFBQTU1eTN0NWNrNmZDaHJKTzJLMXNjTGpQamNLWDdzekpMRWsrMWF0ZVNKSGw0ZU1qTDIwdEhzbzdLYnJmTHc4T2p3akdIUy9zcU84YkpjWU5rdkR3OXBXTVNiTWM3Y3ZqOFRPUDdidDVQMnJaeHAyNisvVWJkTTM2MHZMeEs0dGkxTmJRa3NYVWFQRHc4NU9YbEtjTmkwUTkveldVQVVLbHFXV09yUkdHVUtUT21xTEJZRzlidU9JMzJBSTYzWlZPd2JNVTJPVXd6U2FaUjZPcDRBQUIvbndsM1Q5Sk4vVWFwOEFMNnEyMUdlcWJ1SFRGQkx6enhxcXREQVFBY3AwV3JackphcllxSjNGdWVuS3BNbTZCV2txUWRXMElxM1I4ZXZFZVNkRW5uLzAwaGJCdlVTamFiVGNIYndpcTBkemdjQ2c4cE9TYW8wNm5MR0RWdDBjVHBQTWV5Mld4bk5BM3hUSVR1Q0pja2pSbzdvanlwSlVueGV4TXJiVitXdERLUEdmVWxTWUd0bTZ1d29GQjdvL2FkbHpqZFViVk5iT1Vlc21USU5MYVpwbW11WHJsRmRydmpOSTRDVU1adWQyamp1cDB5VGRPMFNOR0dZZHBjSFJNQTROd3pUVk1GK1FXdUR1TnZrWEV3UXhscGh4UzlPMVkyVzlYZjFpcWJzZ0lBT0R1K2ZyNGFjTzNseXM4cjBBZHZmdWIwaHhXSHcxR2VpT25TbzZOYXRHcW1xSWdZL2JUZ1Y2YytEcVFjMVB6UHZwUEZZdEhRRWRlVmJ4OXlhOG0vUDMxM25nNWxPQzh3OS8yOG41U1VrS0srQTNxclVXUC9VOGJabzA4WCtkWHcxYzR0SVZxMWJKMVRqSE0vK2tZSFV0S3FjQmRPckd5SzQ3RUY3ZyttcHVuSGJ4WlgycjZzUmxaWkRhNHlWMTNYWDVMMDhUdGZWQmgxbHBseFdHRzdkcC96Mkt1N2Fqc1ZNVDE5ZDA2TitsMjJHQlpqOVA2RVZLL0VoR1MxUEs0SUhJQVRTMDQ2b0lSOVNUSU13eTdERERjTW83bXJZd0lBbkZ2clYyM1daN1BtYXV3amQycGc2Uys2RjdLZ1R1MzB5dHZQcS81SjZxeWNqcVNFWkwzeDBydHExNkdOSmo3NzREbU5FUUQreWNaTkhLUFl5RGh0V2I5ZEQ5eittTHIyN0NSSmlvcUlVZk9XemZUQzlFa3lERU9USmsvVWZ4NmZxam16NTJ2Vm4rdlVOcWkxTWpNeUZSRVNxZnk4QWozNHhGaTFidCt5dk4vK1YvZFY2STRJTGYxbHVjYVBmbEk5TCswcUx4OHZ4VVhIS3lGdXZ5NXUwVVFUbm43Z3RHTDBxK0duY1JQSDZMM3BuK2p0cWJPMTlKZmxDbWpTU0xHUmNUcWFuYU4rVi9mVitwV2J6dm05R1hETjVkb2RHcVZYbm5sRFZ3eThURVdGUmRxK2FaZDZYdFpONjFaVVBGK1huaDIxWWRWbXpYcnRJL1crb3J0cTFxcXBzUS9mb1J1R1hhT05xN2NvUEhpUEhyN3pTWFh1M2xIMTZ0ZFJhdkpCaFd3UDAyMWpocXR6OXc3blBQN3FyTm9tdGlUSkxzYzJEOU42OUVqVzBRYVJFWHRKYkFGbllHOU1vakxTRDh1VWlpeW1naVd4eENRQVhHQVM5eVVwOHhTMVRDNDAzZnQwcVhJZm1ZZXlGTDgzVVcwdmFYMU9ZZ0lBbEtoVnU2YmUvT2dWL2ZqTlltMVl0VVhyVjI2U1gwMC9CYlp1b1J1SFgxdmVMckIxYzgyYU0xM2Z6L3RKT3pZSGErVWZhK1hqNTZOTzNUcG8rT2lobFNabUpqdzlUaDI2dE5mU1g1WnJ4NVlRMlcwMkJUUnBwSkZqUjJqNHFLR3FVZlAwMThtNmR1aEExYXhkVXo5OCtaTmlJK09VR0orc2JyMDY2OTVIN3RBdjMvMSt6dTdIc1c0Y1BsakZSY1g2L2VmbFd2dlhCalc2eUY4UFBIYVBHbDNrWDJsaWEvRFFnVXBPU05IYUZSdTFhdGw2WFgveklFbVMxV3JWbEpuUDZhZHZsbWpOOGczYXVuNjdmR3Y0cWxHQXYrNGNkN3R1R0hadEpXZS9zRlhyeE5iK3FQQ1F3RXU2cE9YbkZ6VFlzUzFjVncrK3ZMd2dIWUFUczluczJyazlRams1ZVRMa3lQRHhWSVNyWXdJQUFNQ0ptYVpKSVdoY0VHclU5Tk9ZQjBkcHpJT2pUdHJPdjFFRFRYaDYzQm4xUGZDNi9xYzlRbm4yVnpOT3VyL3ZnTjdxTzZCM2hlMFBQSDZQSG5qOEhxZHRBNjY1WEFPdXVkeHBXKzI2dGJWay9iZVY5dTN0N1ZWaG4yRVlHalpxcUlhTkdscWhmV1g5V0szV1NtTXA2My9VdmJkcTFMMjNudVFLL3ptcWRXSkxVckZwYW81aDZLMU5HM1pwZjJLcTJyUnQ0ZXFZZ0dvdjdXQ0dWaTB2eWZxYmR1TWppN2RCa1RvQXVJQnNXcnRWMDU1L3Uvejd0NmZPMXR0VFo4dlQwNnBGcStaWGFQL2JvbVZhc25DWjBsTFRWSzlCUFEwWk1WZ2o3cmlwUXJ2TWpNUDZaczRQMnJaaGw3S1BaTXUvc2I4R1hUOUF0OTUxOHltbi9tVm5aZXZPb1ErcWZZYzJlbjMyWkgwN2Q1RldMMXV2ekl4TStRYzAxRFZEcnRLdGQ5NWNZVFVybTgybVpZdFhhTlhTZFVxTVQ1TGRabGZqcGdFYU1PaHkzVEpxaUh4S2wwd3ZpKytlWVEvcmtzN3Q5ZVpITDVkdm4zRDNKQ1h1UzlMQ0ZWOXErVytyOU91UHkzUXdKVTBOL092cmxwRkROTFMwTmt2TzBWeU52dUgrOHVQKytuV1YvdnAxbFNUcHJVK21LcWhqV3prY0RpMy9iYldXL3JKY0tVa0g1SEE0MUxSWkU0MTk1STd5S1RWQVZheGZ0Vmx2dkRoTHQ5NTVzN3IyN0tUUDNwdW5wSVFVUGZmYS82bnZnRDdLenNyV0g3K3MwT2ExMjNRZ05VMUZCWVZxMmFhRlJvNGRvZDZYOXlqdjU5aG43dFYzWDlCWG4zNm45U3MzNldoMmpscTBhbjdDbjltUTdXSDYvc3VmRlJPNVY1TFVzV3VReGswY28ra3Z6Vko4YktJVy9QRmYxYXhWbzd4OVlXR1JmbDd3cTFZdVc2ZTAxRFRWcWxOTGZhN29vYnZHalZUZCtuWCtwcnNHQUNkV2JZdkhsOGsxQ3orUnpQMUhzbzdxdTY5L1BZMGpBSHcxNXlkbEhjNldLVWRpamxFdzI5WHhBQURPcmNaTkFqUmt4R0MxTFYxWnFsdnZ6aG95WXJCdUhENjRRdHV2UHYxVzM4eFpxRlp0VzZoTHowNUtPNUN1THo3OFdyLy85S2RUdTlUa2cvcS8rNS9Uc3NVckZkaW11UWJmTkVqZTNsNmEvL24zbXZuSzZiK1ZtS2FwYWMvUDFKOUxWcXBkaHpicWNXazNIYzQ4b3E4Ky9VNGZ2UG1aVTl2aTRtSk5tVFJkSDcvOWhUTFNEdW15QWIzVmIxQmY1ZWNWYVA3bjMrdUZ4NmFxb09EMEYvVXR1OWFXYlVxdTlVQkttajU1NXd1dCtHT05WRnE0ZDhpSXdicXNmeTlKVXJQQXBob3lZckNHakJpc2VxVWYwTitiL29uZWYrTlRGUllXYWVCMS9YWFpnTjdLemNrOTRhcFZ3Tm5LekRpczExOTRXNEd0bSt1YUlWZkpyMGJKTktxdlB2MU9DK1lzVkkxYWZobzR1Sjh1RzlCYmU2UGpOZlhadHhRWkhsMmhIN3Zkb1NtVHBtdjc1bUIxN2QxWkxWbzFWMnhVbkY2ZU5GM0ppU2xPYlZjdVhhc1gvMithZG9kR3FXTzNTOVQzeWo1S1RrelY4eE9uS2ljN3QwTGZSVVhGbXZ6a05NMy8vSHQ1KzNqcHVwc0hxWG5MaTdWczhVbzk4OGhrNWVhd0FBTUExNnZ1STdhVUVSVjF0R2I3THEvTE1ONy9ZOGthajlGMzM2eFdyYW0xQlp4STNONzlXdkx6U3BtbTdIS1lzektpbzQ1ZTNLMmJxOE1DQUp4RExkdTAwUGduNzlNM2N4WXFKakpPVjE4LzRJUlRNN1p2Q3RiN2M5OVUvWWIxSkVsTGYxbWgyVzk5cGo5K1h1NlVDSnY1eWdmS1BKU2xaMTUrVFAwSGxVeTNzTmxzZXUyNUdWcS9jcE1HRHgxNFd2V3RvdmZzVlplZW5mVHhOKytVMXp0SlRrelJzeE9tYVBsdnEzWGR6WU1VMUxGa09mWUZjeFlxWkh1NCtnN29yVWxUSGl0Zi9yeTR1Rmh2dlBpdXRxemZydS9uTGRLWWgwYWYxbjBKM2hhbTJWL09LQjlGVW5hdFN4WXUxYUFicnBTUGo3ZkdQM21mUW5kR2FQTzY3UXJxMUU3am43eXYvUGlzekNOYThmc2FOVzdTU0xQbXZDNVB6NUo0SEE2SGNySnpUaXNHNEhTdFhiNVJqejMza0s2K2ZvRFQ5bzdkTHRHdGQ5MnN4azBDeXJjdC8yMjEzbjM5WS8zKzAxOEs2dFRPcVgxc1ZKeXV2UFlLdmZydUM3SmFyVEpOVTI5UG5hM1ZmNjdYSDc4czE3aUpZeVJKaHc5bDZjTVovNVdYdDVlbXZmK2kybDNTUmlwOXp0OTcvUk9uMWVIS2ZQdkZRa1dFUkdySWlNRjY4SW14c2xoS3hrVjgvK1ZQK3VyVDc3VG9tOFc2K3hUVHpRRGdmS3YySTdZa3lXWWFpdzJaT3lWcHpzZmZxK2lZWlVNQi9FOWhZWkcrbnZ0THlUZUd3bXgyeHhKWHh3UUFjSzE3eG84cVQycEowalZEcnBTdm40OFM0dmJMYnJkTGtxSjJ4eW9xSWthWDllOVZudFJTYVgyUFcyNGZJa25hc243N2FaM1BZckhvaWVmSE94WHhiZHE4aVVhTUxwbjZXTGJTbE0xbTAyK0wvcFIzYWJLcExLa2xTWjZlbm5yd2lYdms0ZUdoWlV0V252NjFQalRhYVdyVU5VT3VWSTJhZnRvWGt5Q0g0OVN6OG0ybDk4UGhNR1dhenRkVXR1dzZjSzQwYXR5dzBvVDBWWVA3T1NXMUpLbFB2NTZTcE1UNHBBcnRyVllQUGZqNFBlWFRoUTNEME0yMzN5QkoyaGVUVU41dTlaL3JWVmhRcU90dkhsU2UxRkxwY3o3K3lYdmw2ZWs4NXFIc0dhMVRyN2J1bjNoM2VWSkxrb2FOR2lxTHhhTE42MDd2ZFFFQXpxZHFQMkpMa3BLaVF3NEV0dSsyMEREVUxXVFhIcy9nWFh2VTU3S3VyZzRMcUhiMmhNZHE1L2J3a3RGYU1oY243WTNZNStxWUFBQ3VGZFRSZVhTSDFXcFZ3MFlOdEQ4K1dRWDVoYXBSMDY5OGVsTitmb0crL05TNWdPM1JJeVVqbFE2a3BKM1crUm8zRFpCL1FNTUsyOXQxS1BrZ25iTC9nRlM2b21OZWJyNDZkYnZFS2ZGV3BsRmpmd1UwYWFTVS9hbEtUenNrLzBZTlRubnU0MWM1dEZxdDhnOW9xUGk5aWNyUEt6amxpbGtOL2V1cmMvY09DdHUxVzQvZis2eHV2ZU5tOWIrR3hZdHdmZ1IxYW5mQ1l2SHBCek1VdkMxTWNUSHhTazArcU5Ua2c1S2t3a3FtNWpadUdsQWg4UnB3VVNOSlVrN08vNllYUmtYRVNKSjZYOUZEeC9PcjRhZkdUUU8wUHo2NWZGdGlYTWt6ZWxHOU9scnd4WThWanZIMDhqenQxd1VBT0ovY0lyRWx5VjVzbUQ5N1NZOGVQcHpkYlBHaTVlclVwWjM4L0h4ZEhSZFFiUlFWRmV2WHhhdVVucFlwU1ZsRkRzY0NTWFpYeHdVQWNDMi9TcEk1M3Q0bEJkbk4wbUZKMlVlT1NwSkN0b2NyWkh0NHBmMmM3b2o1T2ljWTJWUldCTjVtczBtU2pwYWVzK0ZKRWxiMUc5UlZ5djVVNWVmbW45YTVmV3RVL04yd0xDbGxIanNFNnlUKzgvb2t6ZnQ0Z2Y3NmRhWGVmZjFqZmZIUjE3cnRybHQweThnaHJGaUhjNnBlZzdxVmJwLy8rZmY2NGN1ZlpacW1tZ1UyMVVWTkc2dFgzKzVhdkQ5VmxmMFkxNmhSeVROZStyd2RPMUl4Ni9BUjZTVFBuSWZWZVdHSG85a2x6MmhxMGdIOThPWFBaM0pwQVBDM2NwZkVscElqUTZLYkIzVisxU0tQRHplczNlSHg1eC9yTmV6V2ExMGRGbEJ0TEYrMlFTdVdiWkJweW00NnpDa3AwV0dScm80SkFPQWVmSDE5SkVuM1BuSm5wYXNsbm9uaW91Skt0NmVuWlVpUzZ0WXJtU3JvVS9vSHlzeU13eWZzNjNCbXlRZnhZMWRvTzk5cTFQVFRJNVB1MXgzMy9VdkxscXpVejkvK3F2OStNRjk1ZVFXNjQ3NS8vVzF4NE1KWFdhSjA1NVlRZlRkM2tUcDM3NkJuWG42OGZHcXR6V2JUNHU5L3I5TDVQRXFuS3VZY3JWZ2tYcEt5RDJjN2ZlOWQrcnJRcTI4M1RYN3IzMVU2TndDY1QyNVJZNnRNWW1UWUY2WWMzeFVYMi9UeCsxOHJMQ1RLMVNFQjFjS2VpTDE2ZitZOEZSZmJKTk5jbEJCdC9jVFZNUUVBenIreWo4VU8rNm5yUjUxTVlPdm1rcVR3NEQxVmppa3BNVVVGK1FVVnRwZlY0bW5mc1dSS1lvdFd6ZVRsNWFtWXlMMDZjdHdIYXBWT3hUcVlrcWFBaS93cm5hcFlGV1VKaFpQVjNhcGJ2NDVHM2pOY016NlpLa2xhV2JxeUluQStoZXdvR1RGNTAyMDNPTldMaTQrdCtxcWNGemR2SWtrS3NSUThZd0FBSUFCSlJFRlUzN1c3d3I2VXBBUEtQSlRsdEsxNVlGTlpMQmJGUk1hcGtCckhBS294dDBwc1NTcTJGOXNuUzRvOW1wMXJUbnY1UTZVa0h6enRvZVhBaGNZMFRhVWR5TkJiMHo1VmRuYU9hWnBtbk0xd1RKVjJWUDduY2dEQUJhVjIzVnFTcEpTazFDcjEwN1ZYSjlWdlVFL2JOdTdVNmovWE8rMHpUVlByVm13ODdiNEs4Z3YweWF5NTVWTU9WWm93Vy92WFJ2blY4RlgvcS90S3BWTVRyeGt5VVBsNUJmcHd4dWNxTGk1MjZ1T2ptWE5rczlsMHk4Z2hWYnEyeXBSTmwweE9kTDV2Unc1bkt5a2gyV21iYituSXNyTFJMc0Q1WkMwdDRCNGYrNytpNzRVRmhab3plMzZWKys1MzlXV1NwQisvV1ZKZXMwdVNjblB5OVA3MGluOFQ5YXZocDB2NzlkU1J3OW1hODhGOHAyZGFrbUlqNDVTU2RLREtjUUZBVmJuZE8zVFMzb2g5emR0M2VjNWlXRDVQU2p4UVovYXNyL1Rrcy9lcndUbitTeDdnRG81bTUyajJ1L01WRzUwZ3lTaVFIQzhrUllaVi9ETWNBT0NDMUxsN1J4bUdvWjhXL0tyMGc0ZFVrRitnNTZjOWRjYjllSHA2NnRGbkg5QzA1OS9XekZjKzBHK0wvbFJnNitheTJXeUtDTjZqMU9TRFRxc2xuc3hGRnpkVzhMWXdUYmo3YVFWMWFxdnNyR3p0M0JJcTB6VDF5S1NIbllwY2ozMTR0S0ozeDJyam1xMTY0UGJIMWJWWEp4VVdGQ2t5TEVxSE1nNnIzOVY5TmZUVzY4NzRlazZsU2JQR2F0aW9nU0xEb3pWbDBuVFZybE5MdzBZT2tjWERvc2ZHUHF2T1BUcXFaZXZtS2l3czByYU5PeVZKdzBhZCt3UWJjTHdycnJ4VVA4NWZyQVZmL0tpNG1IalZybHRid2R2Q3lrYzZWa1huN2gwMDhQcitXclYwblNiZTg0eDZYOTVEaGxHU2VHN1dvcWxhdEdxbWhMajlUbE1rSDNqOEhrVkZ4T3Izbi83VXJtMmg2dENsdmJ5OHZCUVh2VTlSdTJQMTJuc3Zxc25GamFzY0d3QlVoYnVOMkpJa2UyS1ViYkVjNW5UVE5MVit6WGE5OU85M2xKMmQ0K3E0Z0wvVmtheWpldUhadDdWNnhXWTVIQTQ1Wkw0U0gybjdrWUx4QVBEUDBiemx4WnI0N0lOcTRGOWY2MWR1VXZyQlEyZmRWKy9MZTJqNmgxUFUrL0llU2twTTBjby8xaWdpZUk5YXRRM1VHeDlPT2UxK2F0ZXVxZW16SjZ0Wmk2YmF1SHFySWtJaTFhbDdCMDJkOVI5ZGVlMFZUbTE5L1h3MWZmWmszZlhBU05XbzZhZjFLelpweCtaZ05ReG9xSW5QUHFoblhuN3N2QlJzdDFxdGVuYnFFMnJUdnBYQ2RrWW9QSGlQdkx3OTFjQy92Z2JkZUtWU2t3N285NS8rMUpiMTI5V2lWVE85UFBNNTNYRExOZWM4RHVCNHJkb0Y2b1hwazlTbWZVdnQyaGFtN1J0M3FmK2d2dnEvRng0NUovMC8vdHg0alhsb2xPbzNxS3ZOYTdkcVQxaTBCbDdYWHkrKytVejUxRnhQTDgveTl2NEJEVFh6ODlkMC9jMkRWRlJRcURWL2J0RFdEVHZrN2VPdFNaTW5xbVBYb0hNU0Z3QlVoZHVOMkNxeHV5ZytXdE1EZzdyV3NkbnNUNFRzaXZSNSt2SHBtdkxhWTJyYzJGK0doUlZyY09FeVRWTUhEMlRvdGNrZmF0ZU9DTWswQysweTMwNk1ESjN1NnRnQUFIKy9hNGNPMUxWREIxYllQdnVyR1NjODVwMy9UcXQwZS9zT2JmVFNtODlVT2FhQWl4cnBoZW1UVHF1dHQ0KzNSdDR6WENQdkdYN0t0dlViMXRPUzlkOVcySDZ5YTUzeDZhdVZiZy9xMkxiUysvRDRjK05QR1FkUUZmMEdYcVorbGZ3Y2wrblZ0N3Q2OWUxZVlmdnhQL3UxNjlhdTlIbFE2V3FnbGUzejhQRFFiWGNQMDIxM0QzUGFicHFtRHFWbnFrWk5QM2tkazlpU3BJYis5VFhobVFkT2VWMEE0Q3J1T0dLclhGRjIrbFJKYjVxbThuZUhSZXZGWjk3VzB0L1hPdFZvQUM0a3hjWEZXdmI3T3IzNDdEc0szcmxia29wTkdXL24yUEpJYWdFQUFPQ3NoTzZNVUY1dXZvSTZ0WE4xS0FCd3h0eDB4RmFKbEpTVVBQL2l1bS81MWZQYTc1RDVmdVNlT0o5WmI4N1JoalhiZGZmOXc5VzJYVXRaR0wyRkM0QnBtdG9iazZnNW4zNnY3VnZEbFplYkwxUEtjNWptLytVZkt2NG1NejJXdWJnQUFBQTRJWnZOcG5Vck5xbi9vTDZ5SHJNWXdzSFVOSDA0NDcrU3BCdUhYK3ZDQ0FIZzdMaDFZa3VTMHROMzV5aGRud2UyNlJKdVdvMy81dVRrQmExZXVjV3lZZTBPWFhGVkw0MjhZNGlhdDJnaUgxOXZlWHQ3dVRwYzRMUVZGaGFwSUw5UWlZa3ArdkhicFZxOWNyTnN4WGFaSmN1QVJ0bHNqdkZKc1dHc1BRNEFBSUJUc3RzZGVudnFiTTJaUFY4ZHV3U3BWdTJhU2s4N3BOQWQ0U291dHVtbWYxMnZQbGYwZEhXWUFIREczRDZ4VlNZK05uUnp5L1pkUnNnd0hwQjBTN0hOMW1iMThzM2FzR2E3V3JadXBsYXRtNnRGWUJNMTlLOG52eHErOHZYMUtWOU9GNmdPYkRhYjh2TUtsWmVicjBNWmh4VWZuNno0dVAzYUc3dGZ4VVhsMDJ0alpSaS9Pb3FMUDB1S2pXRDFRd0FBQUp3V1QwK3I3cDk0dHphczJxTHdrRDNLUFpxbkdyWDgxS1ZuSjExMzg5WHFPNkNQcTBNRWdMTnlRV1YyOWtXRlJxbE5tLzgwc2ZoKzdpWExEYkxvM3VKaVcrZm95SDJLanR3bnd6RGs0K010cTlWREhsWVBXYzdES2p2QTJYS1lwdXcydTJ3MnV3b0xDK1Z3bU9YN1ROUGNiWnJHM0dJNUZxZlk4K0lWRzF2bzBtQUJBRGpPeVFwWkEzQTlpOFdpWVNPSGFOaklJYTRPQlFET3FRc3FzU1ZKaW8wdFRKRWlWZkwxenNYdE92U3hHcDYzbW9hdXNKaG1pL3o4ZkUrWmhvZHBtQmJKY092aStialFtS1poR25ZWnBsMm1pazBaKzAzVHNVR0d1U2doTW15VHE2TURBQUFBQUtDNnVmQVNXOGRKaXQ2OVZkSldTYW9iMksxdVRVdWh2NGZGcUdsNkdINFd3OVB6MUQwQWZ3K0hhU3MyUEt4NTlvS2luS00yYThhUnhMRERybzdwUWxGY2JGTk1WTHlyd3dEYzFyNjRKQlVWRmJrNkRMZGl0OXQ1M2NFWmk0bUtWM0d4emRWaHVBMjczYTdZNkFSNWVmRXJQVTRmenhudlVUZzcxZm5adWVBVFc4ZktpZy9PeXBLeVhCMEhnTDlYenRFOHpmMThvVHl0LzZpWFBPQ2NzZG5zeXNuSmRYVVlicVdnb0pEWEhaeXhZcHROT1VmelhCMkcyeWdvS05UOHVUL0xpN3E1T0FNOFo3eEg0ZXhVNTJlSG4yUUFGNndpMDVIcVpSaXBEdFAweWM3bVF6bFFaYVo1MEc1VGtxdkRxTTcrOTdvalhuZHc5a3p6WUpGcHBybzZqT3JLWVpocEZwVThaMGVQOHB6aExQMERuelBlbzNCT1ZNTm5oOFFXZ0F0V1NsUm9UUE0ySGUreVdEMGJ1VG9XNEVKZ044eU0vWHREV1pIMUpIamR3YmxnTjh5TWxNalFHRmZIVVYwbHhvVEY4NXlocXY2Snp4bnZVVGdYcXVPelEySUx3SVhNa1JnYnNWc1NIOFFCL0YxNDNRSE9QNTR6NE96dzdPQ0N4S3FBQUFBQUFBQUFjRXNrdGdBQUFBQUFBT0NXU0d3QkFBQUFBQURBTFpIWUFnQUFBQUFBZ0ZzaXNRVUFBQUFBQUFDM1JHSUxBQUFBQUFBQWJvbkVGZ0FBQUFBQUFOd1NpUzBBQUFBQUFBQzRKUkpiQUFBQUFBQUFjRXNrdGdBQUFBQUFBT0NXU0d3QkFBQUFBQURBTFpIWUFnQUFBQUFBZ0ZzaXNRVUFBQUFBQUFDM1JHSUxBQUFBQUFBQWJvbkVGZ0FBQUFBQUFOd1NpUzBBQUFBQUFBQzRKUkpiQUFBQUFBQUFjRXRXVndjQUFPZFRrOWFkbW5sNVdsdTdPZzdnUWxCWVdMZ3ZkZCtlQkZmSEFRQUFBSlFoc1FYZ2doVVkyQzFRbnVZWE1zd2dWOGNDWEFpOGZid1NMMjdkOGM2a3ZSR3hybzRGQUFBQUVJa3RBQmMwSHdYS1VKREZNQnI3K0hqTHc4UEQxUkVCYnNsdWQ2aWdvRkFPMC9TeFdqM2FTQ0t4QlFBQWdHcUJ4QmFBQzE3TldqVTBkdHkvMUxaOW9LdERBZHpTdnJna3pmdDhvUTRkT3VMcVVBQUFBQUFuSkxZQVhQQThQYTFxMno1UVBYcDFkSFVvZ0Z2eTh2S1VsNWVYcThNQUFBQUFLbUJWUkFBQUFBQUFBTGdsRWxzQUFBQUFBQUJ3U3lTMkFBQUFBQUFBNEpaSWJBRUFBQUFBQU1BdGtkZ0NBQUFBQUFDQVd5S3hCUUFBQUFBQUFMZEVZZ3NBQUFBQUFBQnVpY1FXQUFBQUFBQUEzQktKTFFBQUFBQUFBTGdsRWxzQUFBQUFBQUJ3U3lTMkFBQUFBQUFBNEpaSWJBRUFBQUFBQU1BdGtkZ0NBQUFBQUFDQVd5S3hCUUFBQUFBQUFMZEVZZ3NBQUFBQUFBQnVpY1FXQUFBQUFBQUEzQktKTFFBQUFBQUFBTGdsRWxzQWdITm05cHVmNmFaK294UzhMZXlzKzhqT3l0Wk4vVVpwMG9Ndm5OUFlKQ2t6NDdCdTZqZEt6enc4K1p6M0RRQUFBT0R2WjNWMUFBQ0E2bTNubGhDdFdyWk91ME9qbEhYNGlEdzhMS3BicjQ0Q1d6Zlg1VmRkcXFzRzkzTjFpQUFBQUFEK29VaHNBUUFxbFoyVnJSbXZmS0JkVzBNbFNmNEJEZFUycUpWc05yc09wcVpwMDlwdDJyazFsTVFXQUFBQUFKY2hzUVVBcUNBM0owL1BUcGlpcElRVWRlblpVZmMvZXJkYXRRMTBhck0vUGxrci9sampzaGdCQUFBQWdNUVdBS0NDMlc5OXBxU0VGQTI0NW5JOStlSUVlWGg0VkdqVExMQ3B4ajU4aDB2aUF3QUFBQUNSMkFJQUhHOWZiSUxXcmRpa2VnM3E2ckYvUDFScFV1dE0yV3cyTFZ1OFFxdVdybE5pZkpMc05yc2FOdzNRZ0VHWDY1WlJRK1RqNDEzcGNjWEZ4ZnAyN2lLdFhyWmVtUm1aOGc5b3FHdUdYS1ZiNzd6WkthN3NyR3o5OGNzS2JWNjdUUWRTMDFSVVVLaVdiVnBvNU5nUjZuMTVqeXJIRHdBQUFLQjZZbFZFQUlDVFRXdTNTWkt1R1hLVnZFK1FjRG9UeGNYRm1qSnB1ajUrK3d0bHBCM1NaUU42cTkrZ3ZzclBLOUQ4ejcvWEM0OU5WVUZCWVlYalROUFV0T2RuNnM4bEs5V3VReHQxNzlOVm1ZZXk5TlduMytuOU56NTFhdnZWcDk5cHdaeUZxbEhMVHdNSDk5TmxBM3ByYjNTOHBqNzdsaUxEbzZ0OERRQUFBQUNxSjBac0FRQ2N4RWJHU1pLQ09yWTdKLzB0bUxOUUlkdkQxWGRBYjAyYThwaTh2RHlsMG9UWEd5KytxeTNydCt2N2VZczA1cUhSVHNkRjc5bXJMajA3NmVOdjNsR05tbjZTcE1SOVNmcjNveTlyeGU5ck5Iam9RSFhvRWlSSjZ0anRFdDE2MTgxcTNDU2cvUGpsdjYzV3U2OS9yTjkvK2t0Qm5jN050UUFBQUFDb1hoaXhCUUJ3a24za3FDU3BkdDFhRmZaTkhQdU1idW8zeXVscjI0YWRKK3pMWnJQcHQwVi95dHZIVytPZnZLODhxU1ZKbnA2ZWV2Q0plK1RoNGFGbFMxWldPTlppc2VpSjU4ZVhKN1VrcVhuTGl6VnM1STJTcEEycnQ1WnZ2MnB3UDZla2xpVDE2ZGRUa3BRWW4zU0dkd0FBQUFDQXUyREVGZ0RBaWJlUGx5UXBQemUvd3I0T25ZTlV2MEU5U1ZKQzNINGRTczg4YVYrSis1S1VsNXV2VHQwdVVmMkc5U3JzYjlUWVh3Rk5HaWxsZjZyUzB3N0p2MUdEOG4yTm13YklQNkJoaFdNdTZkeGVrcFNTbE9xMFBmMWdob0szaFNrdUpsNnB5UWVWbW54UWtsUll5VFJIQUFBQUFCY0dFbHNBQUNjQkZ6V1NGS0g0dllucTNxZUwwNzZIbjdxdi9OL3ZUZjlFZi8yNjZxUjlIUzBkL2RYd21JVFY4ZW8zcUt1VS9ha1ZFbWwxNnRhdXRMMnZyNDhreVc2emwyK2IvL24zK3VITG4yV2FwcG9GTnRWRlRSdXJWOS91V3J3L1ZhWjUwaEFCQUFBQXVERVNXd0FBSjkxNmRkWmZ2NjdTNnIvV2Evam9vVlhxeThmUFY1S1VtWEg0aEcwT1p4NlJKTldzVmNOcGUzRlJjYVh0MDlNeXBHTVNYenUzaE9pN3VZdlV1WHNIUGZQeTQ2cGJ2NDVVT2cxeThmZS9WeWwrQUFBQUFOVWJOYllBQUU3Nlh0bGJEUnMxVUZ4MHZINys5dGNxOWRXaVZUTjVlWGtxSm5Ldmpoek9yckEvL1dDR0RxYWtLZUFpL3dwVEZaTVNVMVNRWDFEaG1NM3J0a3VTMm5kc0swa0syUkV1U2JycHRodktrMXFTRkIrYldLWFlBUUFBQUZSL0pMWUFBRTQ4UFQzMStIUGpaYkZZOU44UDV1dXpkK2NwcTNSVVZabnNJMGVWZmpEamxIMzUrSGpybWlFRGxaOVhvQTluZks3aTR2K053aXJJTDlCSE0rZklaclBwbHBGREtoeGJrRitnVDJiTmxjMW1LOThXSHJ4SGEvL2FLRjgvSHcwWTFGZVNaUFVzR1h3Y0g1dFEzcTZ3b0ZCelpzOC95enNBQUFBQXdGMHdGUkZBdGRLaFE0Zm1rclI3OTI2RzI3aFF0OTZkOWZ5MEp6WHpsUSswK0ljL3RHVGhValVMYktwYXRXc3ErOGhScFNZZGtNMW1sNGVIaC94cStwNjByN0VQajFiMDdsaHRYTE5WRDl6K3VMcjI2cVRDZ2lKRmhrWHBVTVpoOWJ1NnI0YmVlbDJGNHk2NnVMRjJiUTNWaEx1ZlZsQ250c3JPeXRiT0xhRXlUVk5QUFAyd2FwZE9SYnppeWt2MTQvekZXdkRGajRxTGlWZnR1clVWdkMxTTdUdTJPVy8zQndBQUFFRDFRR0lMUUxYaTZlbDVtWWVIeDl6dTNic0htNmI1azJFWTYrMTIrLzdRME5BRGtteW4wUVhPa1V2NzlkSm4zNzJuWHhjdDAvYU51NVNhZkVESmlhbnlxK21uZGgzYXFHdXZ6aHAwdzREU1l2TW41dXZucSttekordm43MzdYMnVVYnRIN0ZKbGs4UE5TaVZUUGRjZjl0dW5ib1FCbUdVZUc0MnJWcjZxbkpFL1hadS9PMGNmVldHWWJVcVhzSDNUNW1tTHIyN0ZUZXJsVzdRTDB3ZlpLKytlOFAyclV0VERWcStHbmc5ZjExNTdqYnRHN0Zwdk55YndBQUFBQlVEeFUvU1FDNDRIVHIxcTJieFdKWklDbkk0WEFNRHc0Ty90blZNWjFJMTY1ZGI3ZFlMRjhhaHVGdG1xWnBHRWFtYVpyaGhtRnNzOXZ0R3dzTEM5ZEdSa1llT3AyK0FvTzZYU1hEWE5DZ1FkM0dVNlk5b1I2OU9wNy9Dd0F1UU9HaDBacnkvTHRLVFUzUGtzTXhPajRxZEttclk1S2s3dDI3SnhxRzBjdzB6WTY3ZHUzYTdlcDRBQUFBOFBlanhoYUE2c2lRSktOa0dFOER3ekN1TkUzelNZdkZzc0RQenkrdWUvZnVDN3QyN1RyWTFVRUNBQUFBQUZ5THFZZ0FxaVBUTk0zanQxa2tlVXZ5Tmd6alZnOFBqMXU3ZCsrZUpHbVJwS1dtYWNaNmVIZ2s3OWl4STg4MUlRTUFBQUFBL200a3RvQi9HTU13dXZmbzBhUGdmUFh2Y0RnaWc0T0Q0ODlWZjJXMWw0NU5kSlg5MnpDTWl5VTlKdWtCU2RFT2h5TzRlL2Z1WVE2SFkybElTQWpUa29CenpwUzNoOXIxNk5IRDFZRklKYThGUHE2T0FRQUFBSzVGWWd2NDUzbktOTTNpODlXNVlSalJuVHAxdWlNOFBIenZPZTYzd3JaamtsMitobUYwTlUyemk2UWlpOFh5ZExkdTNmWVUyclF0MzM0dW93RCsyUXpUTUh5OGpUdE0wMnp2NmxoSzFYWjFBQUFBQUhBdEVsdkFQMEJoWWVGQlgxL2ZzUE01dXNFd0RCL1ROQnNaaHRIY2FyVTJrM1JXaVMzRE1Dck1RVHdkeHlTNTdJWmhISmFVNlRBZGhXZlRGNEFUTTAzWkRJdHgza1o5bnFFQ2g4T1JGeHdjSE92cVFBQUFBT0FhSkxhQWY0QTllL1ljNk5hdDJ6TU9oNlB4K1RxSHhXTHBZYkZZcHB1bTZTV3BUNDhlUGM0cWllWndPTHBWdHJERk1kTVB5N2NkTTAyeFNGSzRhWnByVGRNTXRWZ3NXM2J0MmhVVkdOU3R2d3h6WEJVdUM4QXhIS1pwNWhjN3Z2UTFIYUd1anFXVUtTbExVcEdyQXdFQUFJQnJrTmdDL2huTTBycFg1NnoyMWZHNmRldm1ZNXFtWFZKZHd6QmVORTNUZGpiOUdJYmhLY2xxR0laTTAxUWxSZVNQVFdpbFNacHZ0OXUvejh2TGk1T1VIUnNieXlndDREd3hMSWFLN1VaaXpPN1F6YTZPQlFBQUFGQmxveUlBNEN3bFM0bzNEQ1BOTUl3Y3d6QUt6dVpMVXJHT0c2RlYrbVV6RENORFVwVEQ0WmhydDl1djM3VnJWOEN1WGJ1ZUNnME4zUkliRzV0T1Vzdjl6SDd6TTkzVWI1U0N0NFdWYjl1K2FaZEdYbmV2RnN4WjZMSzRxa01NQUFBQUFFNk5FVnNBem9uZzRPQzlYYnAwR1NXcFhsWDZzVnF0ZzB6VG5GdzZjcXRzVk5abTB6VFhHWWF4S3pjM055UTZPanJqbkFXT2FpY3VKbDU1dWZtS2pJajVXODZYbDVzbnZ4cCtMbzBCQUFBQXdOa2hzUVhnWEhHRWhvWkdWYldUcmwyN052Znc4TEE1SEk0TnBtbCthWnJtNnJ5OHZFT3hzYkU1a2h6bkpsUlVaOE5HRGRYRkxacXFRK2Z6dS9CZVVrS3kzbmpwWGJYcjBFWVRuMzNRSlRFQUFBQUFxQm9TV3dDcWxhS2lvblZlWGw1dFEwSkNrbDBkQzF6RHk4dFRsMS9aNTd5ZkovTlFsdUwzSnFydEphMWRGZ01BQUFDQXFpR3hCYUJhMmJOblQ2cXJZL2luY1RnY3NsZ291UWdBQUFEQS9aRFlBb0JxWXYycXpYcmp4Vm02OWM2YmRkM05nL1RGN1BrSzNSa2htODJ1TGowNjZxSC9HNnVBaXhwVk9HNzdwbDFhc25DcFlpTGpsSiticjNvTjZxcm5wVjExKzlnUjhtL1V3S250aExzbktYRmZrcjVkT2tlZnZUZFBHMWR2VVVDVFJucC83cHY2K08wNSttM1JuNW95NDkvS3p5L1FkL01XS1dYL0FRVmM1Szg3eDkydUs2NjZWSWNQWmVtTEQ3L1c5czNCS2l3b1ZGQ250bnJ3OGJGcTBhcVowM2xDZG9UcnR4K1hhVjlzZ2c2bFo2cFc3VnJxMDYrbnhqNThoMnJVOU5QSnJGMitVVzlOZVUrM2pSbW1NUStPa2lTTnYrTkpKU2VtblBDWS83eitsQzdyMzF2RnhjVmF1M3lqVnZ5K1JzbUpLY28rY2xUK2pmMTF3eTNYYU5pb0lUSU1RemxIY3pYNmh2dkxqLzNyMTFYNjY5ZFZrcVMzUHBtcW9JNXRLNDJoS3ZkNzRZb3Z0ZnkzVmZyMXgyVTZtSkttQnY3MWRjdklJUnA2NjNVbnZSY0FBQUFBVG83RUZnQlVNNWtaaHpYcG9SZlV0RmtUOWJtaXA4S0Q5MmpieHAxS1NUcWc5K2U5SVU5UHovSzI4ei8vWHQvTlhTUWZYeC8xNk5ORk5XdlgxTjdvZlZxNmVJVTJyZHVtNlI5TTFzVXRtbFk0eDl3UHY5YWVzR2hkZmYwQWxTNUFXVzdkeWszYXNtNjd1dmZwb3RwMWFpdDBSN2plZUhHV1hwait0RDUvYjU1a0dPclZ0NXRpOXV4VjZJNEl2ZlIvcittVGIyZkp4OWVuUFA0WEhuOVYvZ0VOMWJsSEIvbjUrU3AwWjRTVy9ySmNhUWZTOWZMTTU4NzRuZ3djM0UrSE03T2N0c1hGSkdoUFdKUTZkKytnUy92MWtpUnRXck5OczE3N1NLM2FCZXJTL3IxbE9oemF1SGFyNXN5ZUw3dmRybi9kZFl1c25sWU5HVEZZaDlJenRYbmRkalVMYktvdVBUcEtrdXJWcjNQU09NNzJmbi8xNmJkYXRXeWR1dmJzcElDTEdtbkg1bUI5OHM0WDh2WHowYUFicmp6ait3RUFBQUNnQklrdEFLaG1WaTFicC9GUDNxc2hJMHBHOCtUbTVPbXBCMTlRY21LS2RtME5WWjhyZWtxU2RtNEowWGR6RittaXBnR2E5c0ZrTmZTdlg5N0hqMTh2MXR5UHZ0R3NhUjlyeGlkVEs1d2pPbkt2M3Z0aXVyeDl2Q3ZzMjdKdXUyWis5cHFhWE54WWtyUmd6a0o5TTJlaFh2L1BURjNTdWIwbXovaTN2TDI5WkxQWjlPOUhwaWhxZDZ5MmJ0aXBBZGRjTGtteWVsbzE0ZWtIZE8zUXErVGg0U0ZKS2k0dTFvUzduOWJPTFNGS1RUNm9pNW9Hbk5FOUdUbDJoTlAzdVRsNW1ualBNL0tyNGF2L2UrRVJHWVloU1dyWXFMNm12ZitTT25mdlVONTIyT2lobW5EWEpQMzY0ekw5NjY1YjVPUGpyZkZQM3FmUW5SSGF2RzY3Z2pxMTAvZ243enRsREZXNTM4SGJ3alQ3eXhtcVc1bzRXL3JMQ3MxKzZ6TXRXYmlVeEJZQUFBQlFCUlJWQVlCcXBrMzdWdVZKTFVtcVVkTlBnNGNPbENUdGpkcFh2bjN4RDM5SWtzWTlOc1lweVNKSncwY1BWZFBtVFJRVkVhT0V1UDBWempGczVKQktrMXFTZE1Pd2E4cVRXcEkwWk1SZ1NaTE5adGQ5RSs2U3Q3ZVhKTWxxdFdyQXRWZElraExpRXN2YjE2NVRTOWZmTXFnOHFTVkpucDZlNm5scFYwblMvdmlrTTd3akZYM3l6aGRLUDVpaEJ4OGZLLytBaHVYYk8zUUpja3BxU1ZMVFpoZXBXV0JUSFVyUFZGNXUzbG1mc3lyMys1NkhScGNudFNUcG1pRlhxa1pOUCsyTFNaRER3V0tmQUFBQXdObGl4QllBVkRPVnJkTFh1SFNFVTA3Ty94SXprZUhSc2xnczZsR2FNRHFXeFdKUjUyNlhLRGt4UlhFeDhSVnFZQVYxYW5mQzg3ZHNHK2owZmUyNnRlWHQ0eTJIM2E1VzdaejNOU2hOOE9UbDVqdHR0OWxzaWdpSjFPNlFTS1VrSFZCcTBnSHRUeWhaNkxLd29QQ2sxMzhxNjFadTBxcGw2OVIzUUc4TnVySGlhS2ZjbkR5RjdveFFaSGkwVXBNTzZFQkttcExLejEwa3Z4b25yL0YxSWxXNTM4Zi9uMXF0VnZrSE5GVDgza1RsNXhXY3N1NFlBQUFBZ01xUjJBS0Fhc2F2aG0rRmJXV2pwTW9LWXRudGR1WG01S2xCdzNxeVdpdC9LYS9Yc0o0a1ZUcEtxWDZEdWljK3YxL0Y4MXV0SHJKNGUxVllQZEdydE42WGVVeWhycVNFWkwzMi9Fd2xKYVNvWnUyYUNtelZUQmNITnBYVjA2cUlrTWdLTmIzT3hLR01USDA0NDcrcVc3K09IbjNtZ1FyN042M2RxdmRlLzBRNVIzUGxIOUJRelFLYktxaFRPK1VjelZYNndReW5PTTlFVmUrMzcwbitUODgySmdBQUFBQWt0Z0RBTFhsNGVNakwyMHRIc283S2JyYzdUZnNyY3pqanNDU3BWdTFhRlRzb3JVbDFQc3lhOXJHU0UxUDF6TXVQcWQvVmZjdnJYMzMxNmJlS0NJazg2MzVOMDlTNzB6NVdUbmFPWG56amFkV3VXOXRwZjNaV3R0NTU5VVA1K1Byb3ZibHZxR1diRnVYN25oNy9rdElQWnB6MXVhdDh2d0VBQUFDY0Y5VFlBZ0EzMVRhb2xXdzJtNEszaFZYWTUzQTRGQjZ5UjVJVTFLbnQzeFpUUVg2Qm9pSmlGTmk2dWZvUHVydzhxU1ZKKzJJVFQzcnNxU3hadUZTN3RvWnE4RTFYbHhmUVAxYjBucjNLenl0UXY0R1hPU1cxYkRhYmtoSlRLclF2aSsxMGExeFZ4L3NOQUFBQS9OT1IyQUlBTnpYazFwSUM4NSsrTzArSE1qS2Q5bjAvN3ljbEphU283NERlYXRUWS8yK0x5ZUxoSVE4UEQ2V25IVkxPMGR6eTdWczM3TlMyalR2UHV0Lzk4Y21hOS9FQ0JWemtyM0VUNzY2MGphZG55U0RraEgzT3hlbm5mL2E5Y3JKektyU3ZVenJpS3preDliUmlxSTczR3dBQUFQaW5ZeW9pQUxpcC9sZjNWZWlPQ0MzOVpibkdqMzVTUFMvdEtpOGZMOFZGeHlzaGJyOHVidEZFRTU2dVdJZnFmUEx5OHRSbC9YdHB3K290ZXZ6ZWY2dkhwVjJWa1g1SVlUdDM2OUordmJSbC9mWXo3dE5tczJubTFBOVVWRmlraG8wYWFON0hDeXEwR1R6MGFyWHYyRmIrQVEwVnVpTmNreDU2VWEzYUJpbzJjcTl5Y3ZMVXVuMUxweFVsSmFsSnM4WnEyS2lCSXNPak5XWFNkTld1VTB2RFJnNnBVQ0MvVEhXODN3QUFBTUEvSFlrdEFIQmpFNTRlcHc1ZDJtdnBMOHUxWTB1STdEYWJBcG8wMHNpeEl6UjgxRkNYckxZMzhkOFBxWGJkMnRxNmZydFdMbDJyTnUxYjZ0VlovOUhPcmFGbmxkaGF2V3g5ZVZJcUlpU3kwanBkbmJwM1VLdDJnWHJsN2VjMFovYlgyaE1lcmFTRVpIWHIzVVgvZVh5TVpreDV2OEl4VnF0VnowNTlRcCs4L1lYQ2RrYW9UcjA2dW4zTXNKUEdVaDN2TndBQUFQQlBkdjZxQndPQWl3VUdkYnRLaHJtZ1FZTzZqYWRNZTBJOWVuVjBkVWlBV3dvUGpkYVU1OTlWYW1wNmxoeU8wZkZSb1V0ZEhSTUFBQUFnYW13QkFBQUFBQURBWFpIWUFnQUFBQUFBZ0ZzaXNRVUFBQUFBQUFDM1JHSUxBQUFBQUFBQWJvbkVGZ0FBQUFBQUFOd1NpUzBBQUFBQUFBQzRKUkpiQUFBQUFBQUFjRXNrdGdBQUFBQUFBT0NXU0d3QkFBQUFBQURBTFpIWUFnQUFBQUFBZ0ZzaXNRVUFBQUFBQUFDM1JHSUxBQUFBQUFBQWJvbkVGZ0FBQUFBQUFOd1NpUzBBQUFBQUFBQzRKUkpiQUFBQUFBQUFjRXNrdGdBQUFBQUFBT0NXU0d3QkFBQUFBQURBTFpIWUFnQUFBQUFBZ0Z1eXVqb0FBRGpmaW90dGlvbUtkM1VZZ052YUY1ZWtvcUlpVjRjQkFBQUFWRUJpQzhBRkwrZG9udVordmxDZVZsN3lnTE5oczltVms1UHI2akFBQUFDQUN2aVVCK0NDVldRNlVyME1JOVZobWo3WjJYd29CNnJNTkEvYWJVcHlkUmdBQUFCQUdjUFZBUURBZVdScDNxWmprTVhxMmNqVmdRQVhBcnZoeU5pL0ozUzNKSWVyWXdF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sNlhDakFBQUFZVWxFUVZRQUFBQUFBQUFBQUFBQUFBQUFBQUFBQUFBQUFBQUFBQUFBQUFBQUFBQUFBQUFBQUFBQUFBQUFBQUFBQUFBQUFBQUFBQUFBQUFBQUFBQUFBQUFBQUFBQUFBQUFBQUFBQUFBQUFBQUFBQUFBQUFBQUFBQUFBQUFBQUtpRy9oK2tWOWVsMVR1NVBnQUFBQUJKUlU1RXJrSmdnZz09IiwKCSJUaGVtZSIgOiAiIiwKCSJUeXBlIiA6ICJmbG93IiwKCSJVc2VySWQiIDogIjkzMTAwODQ3OSIsCgkiVmVyc2lvbiIgOiAiMjMiCn0K"/>
    </extobj>
  </extobjs>
</s:customData>
</file>

<file path=customXml/itemProps1.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12556</Words>
  <Application>WPS 演示</Application>
  <PresentationFormat>宽屏</PresentationFormat>
  <Paragraphs>262</Paragraphs>
  <Slides>21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Arial</vt:lpstr>
      <vt:lpstr>宋体</vt:lpstr>
      <vt:lpstr>Wingdings</vt:lpstr>
      <vt:lpstr>Times New Roman</vt:lpstr>
      <vt:lpstr>微软雅黑</vt:lpstr>
      <vt:lpstr>Calibri</vt:lpstr>
      <vt:lpstr>Arial Unicode MS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lenovo</dc:creator>
  <cp:lastModifiedBy>MRY</cp:lastModifiedBy>
  <cp:revision>11</cp:revision>
  <dcterms:created xsi:type="dcterms:W3CDTF">2023-08-09T12:44:00Z</dcterms:created>
  <dcterms:modified xsi:type="dcterms:W3CDTF">2026-01-08T11:27:42Z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2052-12.1.0.24657</vt:lpwstr>
  </property>
  <property fmtid="{D5CDD505-2E9C-101B-9397-08002B2CF9AE}" pid="3" name="ICV">
    <vt:lpwstr>206B4A4486F54BAE89FDF81E14DC436B_12</vt:lpwstr>
  </property>
</Properties>
</file>

<file path=docProps/thumbnail.jpeg>
</file>